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256" r:id="rId3"/>
    <p:sldId id="259" r:id="rId4"/>
    <p:sldId id="284" r:id="rId5"/>
    <p:sldId id="263" r:id="rId6"/>
    <p:sldId id="285" r:id="rId7"/>
    <p:sldId id="303" r:id="rId8"/>
    <p:sldId id="287" r:id="rId9"/>
    <p:sldId id="290" r:id="rId10"/>
    <p:sldId id="288" r:id="rId11"/>
    <p:sldId id="301" r:id="rId12"/>
    <p:sldId id="291" r:id="rId13"/>
    <p:sldId id="295" r:id="rId14"/>
    <p:sldId id="296" r:id="rId15"/>
    <p:sldId id="293" r:id="rId16"/>
    <p:sldId id="302" r:id="rId17"/>
    <p:sldId id="299" r:id="rId18"/>
    <p:sldId id="298" r:id="rId19"/>
    <p:sldId id="289" r:id="rId20"/>
    <p:sldId id="29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E3"/>
    <a:srgbClr val="ED7E30"/>
    <a:srgbClr val="1F4670"/>
    <a:srgbClr val="F5E6E5"/>
    <a:srgbClr val="198942"/>
    <a:srgbClr val="EACC1B"/>
    <a:srgbClr val="FFC100"/>
    <a:srgbClr val="EA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367C1-7014-4FFC-BF06-5E014266B599}" v="250" dt="2025-04-03T20:02:38.871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56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Tonet" userId="ea5f016c3d0e9d36" providerId="LiveId" clId="{E00367C1-7014-4FFC-BF06-5E014266B599}"/>
    <pc:docChg chg="custSel modSld">
      <pc:chgData name="Bruna Tonet" userId="ea5f016c3d0e9d36" providerId="LiveId" clId="{E00367C1-7014-4FFC-BF06-5E014266B599}" dt="2025-04-03T20:03:01.738" v="268" actId="1076"/>
      <pc:docMkLst>
        <pc:docMk/>
      </pc:docMkLst>
      <pc:sldChg chg="addSp delSp modSp mod">
        <pc:chgData name="Bruna Tonet" userId="ea5f016c3d0e9d36" providerId="LiveId" clId="{E00367C1-7014-4FFC-BF06-5E014266B599}" dt="2025-04-03T20:00:33.254" v="6" actId="1076"/>
        <pc:sldMkLst>
          <pc:docMk/>
          <pc:sldMk cId="59557975" sldId="256"/>
        </pc:sldMkLst>
        <pc:picChg chg="del">
          <ac:chgData name="Bruna Tonet" userId="ea5f016c3d0e9d36" providerId="LiveId" clId="{E00367C1-7014-4FFC-BF06-5E014266B599}" dt="2025-04-03T20:00:10.087" v="0" actId="478"/>
          <ac:picMkLst>
            <pc:docMk/>
            <pc:sldMk cId="59557975" sldId="256"/>
            <ac:picMk id="4" creationId="{26277C95-4FFB-96D3-9D86-CDD0C5BB3865}"/>
          </ac:picMkLst>
        </pc:picChg>
        <pc:picChg chg="add mod">
          <ac:chgData name="Bruna Tonet" userId="ea5f016c3d0e9d36" providerId="LiveId" clId="{E00367C1-7014-4FFC-BF06-5E014266B599}" dt="2025-04-03T20:00:33.254" v="6" actId="1076"/>
          <ac:picMkLst>
            <pc:docMk/>
            <pc:sldMk cId="59557975" sldId="256"/>
            <ac:picMk id="5" creationId="{3AA0550C-673D-1AD0-7F37-16D5EB938A80}"/>
          </ac:picMkLst>
        </pc:picChg>
      </pc:sldChg>
      <pc:sldChg chg="addSp delSp modSp mod setBg">
        <pc:chgData name="Bruna Tonet" userId="ea5f016c3d0e9d36" providerId="LiveId" clId="{E00367C1-7014-4FFC-BF06-5E014266B599}" dt="2025-04-03T20:02:20.384" v="263"/>
        <pc:sldMkLst>
          <pc:docMk/>
          <pc:sldMk cId="3469008114" sldId="289"/>
        </pc:sldMkLst>
        <pc:spChg chg="mod">
          <ac:chgData name="Bruna Tonet" userId="ea5f016c3d0e9d36" providerId="LiveId" clId="{E00367C1-7014-4FFC-BF06-5E014266B599}" dt="2025-04-03T20:01:25.079" v="16" actId="1076"/>
          <ac:spMkLst>
            <pc:docMk/>
            <pc:sldMk cId="3469008114" sldId="289"/>
            <ac:spMk id="3" creationId="{7A6A76E7-91E6-AC39-92DA-022760935B56}"/>
          </ac:spMkLst>
        </pc:spChg>
        <pc:picChg chg="add mod">
          <ac:chgData name="Bruna Tonet" userId="ea5f016c3d0e9d36" providerId="LiveId" clId="{E00367C1-7014-4FFC-BF06-5E014266B599}" dt="2025-04-03T20:01:19.681" v="14" actId="1076"/>
          <ac:picMkLst>
            <pc:docMk/>
            <pc:sldMk cId="3469008114" sldId="289"/>
            <ac:picMk id="2" creationId="{395E3332-974C-166A-0A03-29F26A024EA8}"/>
          </ac:picMkLst>
        </pc:picChg>
        <pc:picChg chg="del">
          <ac:chgData name="Bruna Tonet" userId="ea5f016c3d0e9d36" providerId="LiveId" clId="{E00367C1-7014-4FFC-BF06-5E014266B599}" dt="2025-04-03T20:00:49.559" v="8" actId="478"/>
          <ac:picMkLst>
            <pc:docMk/>
            <pc:sldMk cId="3469008114" sldId="289"/>
            <ac:picMk id="4" creationId="{7E9A6A6B-4605-9B2B-899C-5C41489788FF}"/>
          </ac:picMkLst>
        </pc:picChg>
        <pc:picChg chg="del">
          <ac:chgData name="Bruna Tonet" userId="ea5f016c3d0e9d36" providerId="LiveId" clId="{E00367C1-7014-4FFC-BF06-5E014266B599}" dt="2025-04-03T20:00:48.625" v="7" actId="478"/>
          <ac:picMkLst>
            <pc:docMk/>
            <pc:sldMk cId="3469008114" sldId="289"/>
            <ac:picMk id="5" creationId="{C7A60A49-8017-9D5C-DF27-81D3482B7797}"/>
          </ac:picMkLst>
        </pc:picChg>
      </pc:sldChg>
      <pc:sldChg chg="addSp delSp modSp mod">
        <pc:chgData name="Bruna Tonet" userId="ea5f016c3d0e9d36" providerId="LiveId" clId="{E00367C1-7014-4FFC-BF06-5E014266B599}" dt="2025-04-03T20:03:01.738" v="268" actId="1076"/>
        <pc:sldMkLst>
          <pc:docMk/>
          <pc:sldMk cId="3611980335" sldId="292"/>
        </pc:sldMkLst>
        <pc:spChg chg="mod">
          <ac:chgData name="Bruna Tonet" userId="ea5f016c3d0e9d36" providerId="LiveId" clId="{E00367C1-7014-4FFC-BF06-5E014266B599}" dt="2025-04-03T20:03:01.738" v="268" actId="1076"/>
          <ac:spMkLst>
            <pc:docMk/>
            <pc:sldMk cId="3611980335" sldId="292"/>
            <ac:spMk id="3" creationId="{09C9DDCC-C8E8-4D82-5A7B-60C69EAEB74A}"/>
          </ac:spMkLst>
        </pc:spChg>
        <pc:picChg chg="add mod">
          <ac:chgData name="Bruna Tonet" userId="ea5f016c3d0e9d36" providerId="LiveId" clId="{E00367C1-7014-4FFC-BF06-5E014266B599}" dt="2025-04-03T20:02:42.428" v="265" actId="1076"/>
          <ac:picMkLst>
            <pc:docMk/>
            <pc:sldMk cId="3611980335" sldId="292"/>
            <ac:picMk id="2" creationId="{1FD4B69A-C04A-BD36-9B1B-DB5B68D74FC5}"/>
          </ac:picMkLst>
        </pc:picChg>
        <pc:picChg chg="del">
          <ac:chgData name="Bruna Tonet" userId="ea5f016c3d0e9d36" providerId="LiveId" clId="{E00367C1-7014-4FFC-BF06-5E014266B599}" dt="2025-04-03T20:00:52.674" v="9" actId="478"/>
          <ac:picMkLst>
            <pc:docMk/>
            <pc:sldMk cId="3611980335" sldId="292"/>
            <ac:picMk id="6" creationId="{6FDFDC31-89DD-93E9-3DFC-71CA43F009BC}"/>
          </ac:picMkLst>
        </pc:picChg>
        <pc:picChg chg="del">
          <ac:chgData name="Bruna Tonet" userId="ea5f016c3d0e9d36" providerId="LiveId" clId="{E00367C1-7014-4FFC-BF06-5E014266B599}" dt="2025-04-03T20:00:53.806" v="10" actId="478"/>
          <ac:picMkLst>
            <pc:docMk/>
            <pc:sldMk cId="3611980335" sldId="292"/>
            <ac:picMk id="7" creationId="{B4770C02-710B-24C0-129D-5CDC0EBD7B21}"/>
          </ac:picMkLst>
        </pc:picChg>
      </pc:sldChg>
    </pc:docChg>
  </pc:docChgLst>
  <pc:docChgLst>
    <pc:chgData name="Bruna Tonet" userId="ea5f016c3d0e9d36" providerId="LiveId" clId="{D973190D-ACE4-4D21-BEE1-2BB759AE2CF5}"/>
    <pc:docChg chg="undo custSel modSld">
      <pc:chgData name="Bruna Tonet" userId="ea5f016c3d0e9d36" providerId="LiveId" clId="{D973190D-ACE4-4D21-BEE1-2BB759AE2CF5}" dt="2025-03-31T19:25:25.281" v="71" actId="207"/>
      <pc:docMkLst>
        <pc:docMk/>
      </pc:docMkLst>
      <pc:sldChg chg="modSp mod">
        <pc:chgData name="Bruna Tonet" userId="ea5f016c3d0e9d36" providerId="LiveId" clId="{D973190D-ACE4-4D21-BEE1-2BB759AE2CF5}" dt="2025-03-31T19:12:04.140" v="3" actId="1076"/>
        <pc:sldMkLst>
          <pc:docMk/>
          <pc:sldMk cId="4010190964" sldId="291"/>
        </pc:sldMkLst>
        <pc:graphicFrameChg chg="mod modGraphic">
          <ac:chgData name="Bruna Tonet" userId="ea5f016c3d0e9d36" providerId="LiveId" clId="{D973190D-ACE4-4D21-BEE1-2BB759AE2CF5}" dt="2025-03-31T19:12:04.140" v="3" actId="1076"/>
          <ac:graphicFrameMkLst>
            <pc:docMk/>
            <pc:sldMk cId="4010190964" sldId="291"/>
            <ac:graphicFrameMk id="6" creationId="{5AD1C14F-6877-0E1A-C287-226D5485C02B}"/>
          </ac:graphicFrameMkLst>
        </pc:graphicFrameChg>
      </pc:sldChg>
      <pc:sldChg chg="addSp modSp mod">
        <pc:chgData name="Bruna Tonet" userId="ea5f016c3d0e9d36" providerId="LiveId" clId="{D973190D-ACE4-4D21-BEE1-2BB759AE2CF5}" dt="2025-03-31T19:14:11.465" v="21" actId="207"/>
        <pc:sldMkLst>
          <pc:docMk/>
          <pc:sldMk cId="1263336689" sldId="295"/>
        </pc:sldMkLst>
        <pc:graphicFrameChg chg="add mod modGraphic">
          <ac:chgData name="Bruna Tonet" userId="ea5f016c3d0e9d36" providerId="LiveId" clId="{D973190D-ACE4-4D21-BEE1-2BB759AE2CF5}" dt="2025-03-31T19:14:11.465" v="21" actId="207"/>
          <ac:graphicFrameMkLst>
            <pc:docMk/>
            <pc:sldMk cId="1263336689" sldId="295"/>
            <ac:graphicFrameMk id="3" creationId="{768460C3-BF64-4D7E-198D-9A59F7C8FF83}"/>
          </ac:graphicFrameMkLst>
        </pc:graphicFrameChg>
      </pc:sldChg>
      <pc:sldChg chg="addSp modSp mod">
        <pc:chgData name="Bruna Tonet" userId="ea5f016c3d0e9d36" providerId="LiveId" clId="{D973190D-ACE4-4D21-BEE1-2BB759AE2CF5}" dt="2025-03-31T19:23:27.396" v="55" actId="207"/>
        <pc:sldMkLst>
          <pc:docMk/>
          <pc:sldMk cId="1640039210" sldId="296"/>
        </pc:sldMkLst>
        <pc:graphicFrameChg chg="add mod modGraphic">
          <ac:chgData name="Bruna Tonet" userId="ea5f016c3d0e9d36" providerId="LiveId" clId="{D973190D-ACE4-4D21-BEE1-2BB759AE2CF5}" dt="2025-03-31T19:23:27.396" v="55" actId="207"/>
          <ac:graphicFrameMkLst>
            <pc:docMk/>
            <pc:sldMk cId="1640039210" sldId="296"/>
            <ac:graphicFrameMk id="4" creationId="{FCBF57BC-C450-09AF-8221-03DED4486A14}"/>
          </ac:graphicFrameMkLst>
        </pc:graphicFrameChg>
        <pc:graphicFrameChg chg="add mod">
          <ac:chgData name="Bruna Tonet" userId="ea5f016c3d0e9d36" providerId="LiveId" clId="{D973190D-ACE4-4D21-BEE1-2BB759AE2CF5}" dt="2025-03-31T19:22:48.361" v="48" actId="113"/>
          <ac:graphicFrameMkLst>
            <pc:docMk/>
            <pc:sldMk cId="1640039210" sldId="296"/>
            <ac:graphicFrameMk id="5" creationId="{CFFDBFDB-04A9-D69C-C8F9-3FFEC63F8B01}"/>
          </ac:graphicFrameMkLst>
        </pc:graphicFrameChg>
      </pc:sldChg>
      <pc:sldChg chg="modSp mod">
        <pc:chgData name="Bruna Tonet" userId="ea5f016c3d0e9d36" providerId="LiveId" clId="{D973190D-ACE4-4D21-BEE1-2BB759AE2CF5}" dt="2025-03-31T19:25:25.281" v="71" actId="207"/>
        <pc:sldMkLst>
          <pc:docMk/>
          <pc:sldMk cId="4239092507" sldId="298"/>
        </pc:sldMkLst>
        <pc:graphicFrameChg chg="mod modGraphic">
          <ac:chgData name="Bruna Tonet" userId="ea5f016c3d0e9d36" providerId="LiveId" clId="{D973190D-ACE4-4D21-BEE1-2BB759AE2CF5}" dt="2025-03-31T19:25:25.281" v="71" actId="207"/>
          <ac:graphicFrameMkLst>
            <pc:docMk/>
            <pc:sldMk cId="4239092507" sldId="298"/>
            <ac:graphicFrameMk id="3" creationId="{5D1449B1-6FD5-C7E8-46ED-762893269631}"/>
          </ac:graphicFrameMkLst>
        </pc:graphicFrameChg>
      </pc:sldChg>
      <pc:sldChg chg="modSp mod">
        <pc:chgData name="Bruna Tonet" userId="ea5f016c3d0e9d36" providerId="LiveId" clId="{D973190D-ACE4-4D21-BEE1-2BB759AE2CF5}" dt="2025-03-31T19:25:13.079" v="70" actId="207"/>
        <pc:sldMkLst>
          <pc:docMk/>
          <pc:sldMk cId="2558281429" sldId="299"/>
        </pc:sldMkLst>
        <pc:graphicFrameChg chg="modGraphic">
          <ac:chgData name="Bruna Tonet" userId="ea5f016c3d0e9d36" providerId="LiveId" clId="{D973190D-ACE4-4D21-BEE1-2BB759AE2CF5}" dt="2025-03-31T19:25:13.079" v="70" actId="207"/>
          <ac:graphicFrameMkLst>
            <pc:docMk/>
            <pc:sldMk cId="2558281429" sldId="299"/>
            <ac:graphicFrameMk id="2" creationId="{96940C81-5A4D-154A-FA16-B013FBAC1375}"/>
          </ac:graphicFrameMkLst>
        </pc:graphicFrameChg>
      </pc:sldChg>
      <pc:sldChg chg="addSp modSp mod">
        <pc:chgData name="Bruna Tonet" userId="ea5f016c3d0e9d36" providerId="LiveId" clId="{D973190D-ACE4-4D21-BEE1-2BB759AE2CF5}" dt="2025-03-31T19:23:21.943" v="54" actId="207"/>
        <pc:sldMkLst>
          <pc:docMk/>
          <pc:sldMk cId="950593966" sldId="301"/>
        </pc:sldMkLst>
        <pc:graphicFrameChg chg="add mod modGraphic">
          <ac:chgData name="Bruna Tonet" userId="ea5f016c3d0e9d36" providerId="LiveId" clId="{D973190D-ACE4-4D21-BEE1-2BB759AE2CF5}" dt="2025-03-31T19:23:21.943" v="54" actId="207"/>
          <ac:graphicFrameMkLst>
            <pc:docMk/>
            <pc:sldMk cId="950593966" sldId="301"/>
            <ac:graphicFrameMk id="2" creationId="{CA40CB6E-69E8-7075-F3E5-54FE8F375A2D}"/>
          </ac:graphicFrameMkLst>
        </pc:graphicFrameChg>
        <pc:graphicFrameChg chg="add mod">
          <ac:chgData name="Bruna Tonet" userId="ea5f016c3d0e9d36" providerId="LiveId" clId="{D973190D-ACE4-4D21-BEE1-2BB759AE2CF5}" dt="2025-03-31T19:21:20.027" v="34" actId="1076"/>
          <ac:graphicFrameMkLst>
            <pc:docMk/>
            <pc:sldMk cId="950593966" sldId="301"/>
            <ac:graphicFrameMk id="6" creationId="{49313318-109B-8292-7AF6-988F2BB3CE1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ea5f016c3d0e9d36/&#193;rea%20de%20Trabalho/Escritorio%20-%20AGILE/CACHOEIRA%20ALTA/Levantamento%20LDO%202026%20Cachoeira%20Al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Orçamento x Arrecadação</a:t>
            </a:r>
          </a:p>
        </c:rich>
      </c:tx>
      <c:layout>
        <c:manualLayout>
          <c:xMode val="edge"/>
          <c:yMode val="edge"/>
          <c:x val="0.41434323079283336"/>
          <c:y val="2.29597977082133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199313601038603E-2"/>
          <c:y val="0.33929629771303588"/>
          <c:w val="0.81248657010098946"/>
          <c:h val="0.54848649630302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'ORÇAMENTO X EXECUÇÃO'!$B$2</c:f>
              <c:strCache>
                <c:ptCount val="1"/>
                <c:pt idx="0">
                  <c:v>ORÇAMENTO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'ORÇAMENTO X EXECUÇÃO'!$A$3:$A$6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'ORÇAMENTO X EXECUÇÃO'!$B$3:$B$6</c:f>
              <c:numCache>
                <c:formatCode>_-"R$ "* #,##0.00_-;"-R$ "* #,##0.00_-;_-"R$ "* \-??_-;_-@_-</c:formatCode>
                <c:ptCount val="4"/>
                <c:pt idx="0">
                  <c:v>69000000</c:v>
                </c:pt>
                <c:pt idx="1">
                  <c:v>80888946.420000002</c:v>
                </c:pt>
                <c:pt idx="2">
                  <c:v>82533946</c:v>
                </c:pt>
                <c:pt idx="3">
                  <c:v>95494384.200000003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E-4D56-9A6D-5A964F87FE46}"/>
            </c:ext>
          </c:extLst>
        </c:ser>
        <c:ser>
          <c:idx val="1"/>
          <c:order val="1"/>
          <c:tx>
            <c:strRef>
              <c:f>'ORÇAMENTO X EXECUÇÃO'!$C$2</c:f>
              <c:strCache>
                <c:ptCount val="1"/>
                <c:pt idx="0">
                  <c:v>ARRECADADO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'ORÇAMENTO X EXECUÇÃO'!$A$3:$A$6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'ORÇAMENTO X EXECUÇÃO'!$C$3:$C$6</c:f>
              <c:numCache>
                <c:formatCode>_-"R$ "* #,##0.00_-;"-R$ "* #,##0.00_-;_-"R$ "* \-??_-;_-@_-</c:formatCode>
                <c:ptCount val="4"/>
                <c:pt idx="0">
                  <c:v>59729592.520000003</c:v>
                </c:pt>
                <c:pt idx="1">
                  <c:v>61292371.899999999</c:v>
                </c:pt>
                <c:pt idx="2">
                  <c:v>74501817.609999999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E-4D56-9A6D-5A964F87F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187968"/>
        <c:axId val="1"/>
      </c:barChart>
      <c:catAx>
        <c:axId val="4211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_-&quot;R$ &quot;* #,##0.00_-;&quot;-R$ &quot;* #,##0.00_-;_-&quot;R$ &quot;* \-??_-;_-@_-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1187968"/>
        <c:crossesAt val="1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269453544584296"/>
          <c:y val="0.1036598169131297"/>
          <c:w val="0.23143776459222221"/>
          <c:h val="8.53658536585365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0C0C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</a:defRPr>
            </a:pPr>
            <a:r>
              <a:rPr lang="pt-BR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 x Execução</a:t>
            </a:r>
          </a:p>
        </c:rich>
      </c:tx>
      <c:layout>
        <c:manualLayout>
          <c:xMode val="edge"/>
          <c:yMode val="edge"/>
          <c:x val="0.37798775153105862"/>
          <c:y val="2.50008748906386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7666700364197"/>
          <c:y val="0.36945599599935958"/>
          <c:w val="0.70736304958953344"/>
          <c:h val="0.50834922757806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'ORÇAMxEXECUÇÃO DESPESAS'!$B$2</c:f>
              <c:strCache>
                <c:ptCount val="1"/>
                <c:pt idx="0">
                  <c:v>ORÇAMENTO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'ORÇAMxEXECUÇÃO DESPESAS'!$A$3:$A$6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'ORÇAMxEXECUÇÃO DESPESAS'!$B$3:$B$6</c:f>
              <c:numCache>
                <c:formatCode>_-"R$ "* #,##0.00_-;"-R$ "* #,##0.00_-;_-"R$ "* \-??_-;_-@_-</c:formatCode>
                <c:ptCount val="4"/>
                <c:pt idx="0">
                  <c:v>69000000</c:v>
                </c:pt>
                <c:pt idx="1">
                  <c:v>80888946.420000002</c:v>
                </c:pt>
                <c:pt idx="2">
                  <c:v>82533946</c:v>
                </c:pt>
                <c:pt idx="3">
                  <c:v>95494384.200000003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6-4D88-B9B8-164DE30FAEC0}"/>
            </c:ext>
          </c:extLst>
        </c:ser>
        <c:ser>
          <c:idx val="1"/>
          <c:order val="1"/>
          <c:tx>
            <c:strRef>
              <c:f>'ORÇAMxEXECUÇÃO DESPESAS'!$C$2</c:f>
              <c:strCache>
                <c:ptCount val="1"/>
                <c:pt idx="0">
                  <c:v>EXECUTADO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'ORÇAMxEXECUÇÃO DESPESAS'!$A$3:$A$6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'ORÇAMxEXECUÇÃO DESPESAS'!$C$3:$C$6</c:f>
              <c:numCache>
                <c:formatCode>_-"R$ "* #,##0.00_-;"-R$ "* #,##0.00_-;_-"R$ "* \-??_-;_-@_-</c:formatCode>
                <c:ptCount val="4"/>
                <c:pt idx="0">
                  <c:v>60889426.600000001</c:v>
                </c:pt>
                <c:pt idx="1">
                  <c:v>61584074.43</c:v>
                </c:pt>
                <c:pt idx="2">
                  <c:v>71792202.549999997</c:v>
                </c:pt>
                <c:pt idx="3">
                  <c:v>84752640.75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6-4D88-B9B8-164DE30FA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179688"/>
        <c:axId val="1"/>
      </c:barChart>
      <c:catAx>
        <c:axId val="42117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_-&quot;R$ &quot;* #,##0.00_-;&quot;-R$ &quot;* #,##0.00_-;_-&quot;R$ &quot;* \-??_-;_-@_-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1179688"/>
        <c:crossesAt val="1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563695842367529"/>
          <c:y val="0.90333578302712181"/>
          <c:w val="0.24275387677989524"/>
          <c:h val="9.333368328958879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0C0C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B2FE7-7E80-4207-A96A-446DB5D1A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36561F-9C49-45FD-8071-E4554E73FE8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400" b="1" dirty="0">
              <a:latin typeface="Segoe UI" panose="020B0502040204020203" pitchFamily="34" charset="0"/>
              <a:cs typeface="Segoe UI" panose="020B0502040204020203" pitchFamily="34" charset="0"/>
            </a:rPr>
            <a:t>PPA</a:t>
          </a:r>
        </a:p>
        <a:p>
          <a:r>
            <a:rPr lang="pt-BR" sz="1100" dirty="0">
              <a:latin typeface="Segoe UI" panose="020B0502040204020203" pitchFamily="34" charset="0"/>
              <a:cs typeface="Segoe UI" panose="020B0502040204020203" pitchFamily="34" charset="0"/>
            </a:rPr>
            <a:t>PLANO PLURIANUAL</a:t>
          </a:r>
        </a:p>
      </dgm:t>
    </dgm:pt>
    <dgm:pt modelId="{8629767B-CE38-4007-9C40-720AB1F20E8F}" type="parTrans" cxnId="{6BA1665D-E8F2-4E75-8422-20AE99BA0CA6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806AD7-09B3-45D8-B8F2-96D334AD8301}" type="sibTrans" cxnId="{6BA1665D-E8F2-4E75-8422-20AE99BA0CA6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B05F1E9-37CB-4A07-A6B3-1E068D114E3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Programas com metas e indicadores para 4 anos</a:t>
          </a:r>
        </a:p>
      </dgm:t>
    </dgm:pt>
    <dgm:pt modelId="{14F1A858-79BB-4585-A5C8-EAAA88C674D6}" type="parTrans" cxnId="{164B71BC-B255-4771-9BBF-0E7B738EA211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3706B7-185D-4617-94F6-851FB0B7DE21}" type="sibTrans" cxnId="{164B71BC-B255-4771-9BBF-0E7B738EA211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DD6AFE-0020-41EA-A60B-C485DB989DC4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400" b="1" dirty="0">
              <a:latin typeface="Segoe UI" panose="020B0502040204020203" pitchFamily="34" charset="0"/>
              <a:cs typeface="Segoe UI" panose="020B0502040204020203" pitchFamily="34" charset="0"/>
            </a:rPr>
            <a:t>LDO</a:t>
          </a:r>
        </a:p>
        <a:p>
          <a:r>
            <a:rPr lang="pt-BR" sz="800" dirty="0">
              <a:latin typeface="Segoe UI" panose="020B0502040204020203" pitchFamily="34" charset="0"/>
              <a:cs typeface="Segoe UI" panose="020B0502040204020203" pitchFamily="34" charset="0"/>
            </a:rPr>
            <a:t>LEI DE DIRETRIZES ORÇAMENTÁRIAS</a:t>
          </a:r>
        </a:p>
      </dgm:t>
    </dgm:pt>
    <dgm:pt modelId="{806CB669-D66F-49E0-A660-BC4DD3A70D51}" type="parTrans" cxnId="{157683B8-0CE8-47DA-8685-B0861A9C17D3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38A70E-263B-415B-9A12-290C6DCF03E3}" type="sibTrans" cxnId="{157683B8-0CE8-47DA-8685-B0861A9C17D3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C629B7-4ACE-4118-8722-5CCB54AC9AD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as metas para cada ano</a:t>
          </a:r>
        </a:p>
      </dgm:t>
    </dgm:pt>
    <dgm:pt modelId="{D0E47F25-E06A-4EB8-A278-E46B818D48D5}" type="parTrans" cxnId="{EF300459-AAA7-46D5-97D2-6E33F96DA8EE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E23D8C7-42FA-427A-A99C-7D8535F9C6E9}" type="sibTrans" cxnId="{EF300459-AAA7-46D5-97D2-6E33F96DA8EE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CCF273-4F7D-4BDE-8B4D-B684C919CE63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400" b="1" dirty="0">
              <a:latin typeface="Segoe UI" panose="020B0502040204020203" pitchFamily="34" charset="0"/>
              <a:cs typeface="Segoe UI" panose="020B0502040204020203" pitchFamily="34" charset="0"/>
            </a:rPr>
            <a:t>LOA</a:t>
          </a:r>
        </a:p>
        <a:p>
          <a:r>
            <a:rPr lang="pt-BR" sz="800" dirty="0">
              <a:latin typeface="Segoe UI" panose="020B0502040204020203" pitchFamily="34" charset="0"/>
              <a:cs typeface="Segoe UI" panose="020B0502040204020203" pitchFamily="34" charset="0"/>
            </a:rPr>
            <a:t>LEI ORÇAMENTÁRIA ANUAL</a:t>
          </a:r>
        </a:p>
      </dgm:t>
    </dgm:pt>
    <dgm:pt modelId="{08F278C8-2521-4C72-BED2-720826970CE4}" type="parTrans" cxnId="{2AFCD1BB-4395-4205-A90D-175CE0682089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CC3782-9B3A-409A-87BE-197D431D5277}" type="sibTrans" cxnId="{2AFCD1BB-4395-4205-A90D-175CE0682089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2869E9C-1BEB-4057-A629-CD618899C465}">
      <dgm:prSet phldrT="[Texto]" custT="1"/>
      <dgm:spPr/>
      <dgm:t>
        <a:bodyPr/>
        <a:lstStyle/>
        <a:p>
          <a:r>
            <a:rPr lang="pt-BR" sz="1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Provê ações e recursos necessários para atingir as metas anuais </a:t>
          </a:r>
        </a:p>
      </dgm:t>
    </dgm:pt>
    <dgm:pt modelId="{F5298C3A-861E-4BCA-9372-F96D0971A3F0}" type="parTrans" cxnId="{A6B65FEF-4B93-4B61-AE60-A79E7D26C0F7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472AE12-4263-4196-9F87-ADED146DD2EF}" type="sibTrans" cxnId="{A6B65FEF-4B93-4B61-AE60-A79E7D26C0F7}">
      <dgm:prSet/>
      <dgm:spPr/>
      <dgm:t>
        <a:bodyPr/>
        <a:lstStyle/>
        <a:p>
          <a:endParaRPr lang="pt-B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90540EA-6135-4C18-A9A0-F7AECF4231AB}" type="pres">
      <dgm:prSet presAssocID="{64AB2FE7-7E80-4207-A96A-446DB5D1AB1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16C6EBD-6DD9-4994-981D-B6C629ACBAF4}" type="pres">
      <dgm:prSet presAssocID="{64AB2FE7-7E80-4207-A96A-446DB5D1AB1F}" presName="cycle" presStyleCnt="0"/>
      <dgm:spPr/>
    </dgm:pt>
    <dgm:pt modelId="{A404214C-9C0D-4B42-97DD-977BE5201575}" type="pres">
      <dgm:prSet presAssocID="{64AB2FE7-7E80-4207-A96A-446DB5D1AB1F}" presName="centerShape" presStyleCnt="0"/>
      <dgm:spPr/>
    </dgm:pt>
    <dgm:pt modelId="{93610C96-4827-46C2-B73B-05A3A4A07D94}" type="pres">
      <dgm:prSet presAssocID="{64AB2FE7-7E80-4207-A96A-446DB5D1AB1F}" presName="connSite" presStyleLbl="node1" presStyleIdx="0" presStyleCnt="4"/>
      <dgm:spPr/>
    </dgm:pt>
    <dgm:pt modelId="{2D336ABB-9631-4766-B0ED-47E774A418D0}" type="pres">
      <dgm:prSet presAssocID="{64AB2FE7-7E80-4207-A96A-446DB5D1AB1F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10CE7FB-433C-43DC-AA3C-1A6E7DB76DD6}" type="pres">
      <dgm:prSet presAssocID="{8629767B-CE38-4007-9C40-720AB1F20E8F}" presName="Name25" presStyleLbl="parChTrans1D1" presStyleIdx="0" presStyleCnt="3"/>
      <dgm:spPr/>
    </dgm:pt>
    <dgm:pt modelId="{157A4183-F740-4E2F-9843-D912173779D5}" type="pres">
      <dgm:prSet presAssocID="{6B36561F-9C49-45FD-8071-E4554E73FE8A}" presName="node" presStyleCnt="0"/>
      <dgm:spPr/>
    </dgm:pt>
    <dgm:pt modelId="{B39B7A27-1657-457B-966B-57B28B2F9E59}" type="pres">
      <dgm:prSet presAssocID="{6B36561F-9C49-45FD-8071-E4554E73FE8A}" presName="parentNode" presStyleLbl="node1" presStyleIdx="1" presStyleCnt="4" custLinFactNeighborX="13315" custLinFactNeighborY="1215">
        <dgm:presLayoutVars>
          <dgm:chMax val="1"/>
          <dgm:bulletEnabled val="1"/>
        </dgm:presLayoutVars>
      </dgm:prSet>
      <dgm:spPr/>
    </dgm:pt>
    <dgm:pt modelId="{8BE83B1C-70B4-44A7-8F08-55BF45E9AFFB}" type="pres">
      <dgm:prSet presAssocID="{6B36561F-9C49-45FD-8071-E4554E73FE8A}" presName="childNode" presStyleLbl="revTx" presStyleIdx="0" presStyleCnt="3">
        <dgm:presLayoutVars>
          <dgm:bulletEnabled val="1"/>
        </dgm:presLayoutVars>
      </dgm:prSet>
      <dgm:spPr/>
    </dgm:pt>
    <dgm:pt modelId="{36F752CA-F037-48D9-BF9F-7BEB276076C7}" type="pres">
      <dgm:prSet presAssocID="{806CB669-D66F-49E0-A660-BC4DD3A70D51}" presName="Name25" presStyleLbl="parChTrans1D1" presStyleIdx="1" presStyleCnt="3"/>
      <dgm:spPr/>
    </dgm:pt>
    <dgm:pt modelId="{29BC4D76-0CAA-4426-B45F-C4B1ACC3E0AD}" type="pres">
      <dgm:prSet presAssocID="{12DD6AFE-0020-41EA-A60B-C485DB989DC4}" presName="node" presStyleCnt="0"/>
      <dgm:spPr/>
    </dgm:pt>
    <dgm:pt modelId="{87AF1BE5-0A87-4460-9370-D59E13954038}" type="pres">
      <dgm:prSet presAssocID="{12DD6AFE-0020-41EA-A60B-C485DB989DC4}" presName="parentNode" presStyleLbl="node1" presStyleIdx="2" presStyleCnt="4" custLinFactNeighborX="-21024" custLinFactNeighborY="0">
        <dgm:presLayoutVars>
          <dgm:chMax val="1"/>
          <dgm:bulletEnabled val="1"/>
        </dgm:presLayoutVars>
      </dgm:prSet>
      <dgm:spPr/>
    </dgm:pt>
    <dgm:pt modelId="{7DEDAAAD-3090-4D51-B24E-5BEA8CE27E5D}" type="pres">
      <dgm:prSet presAssocID="{12DD6AFE-0020-41EA-A60B-C485DB989DC4}" presName="childNode" presStyleLbl="revTx" presStyleIdx="1" presStyleCnt="3">
        <dgm:presLayoutVars>
          <dgm:bulletEnabled val="1"/>
        </dgm:presLayoutVars>
      </dgm:prSet>
      <dgm:spPr/>
    </dgm:pt>
    <dgm:pt modelId="{24E130EA-2473-47EC-8DCF-E2CC860E0A38}" type="pres">
      <dgm:prSet presAssocID="{08F278C8-2521-4C72-BED2-720826970CE4}" presName="Name25" presStyleLbl="parChTrans1D1" presStyleIdx="2" presStyleCnt="3"/>
      <dgm:spPr/>
    </dgm:pt>
    <dgm:pt modelId="{77CF573F-F3DB-4054-9E52-01061272C97C}" type="pres">
      <dgm:prSet presAssocID="{08CCF273-4F7D-4BDE-8B4D-B684C919CE63}" presName="node" presStyleCnt="0"/>
      <dgm:spPr/>
    </dgm:pt>
    <dgm:pt modelId="{3E941E49-2CD6-4332-8B3E-45E769D15002}" type="pres">
      <dgm:prSet presAssocID="{08CCF273-4F7D-4BDE-8B4D-B684C919CE63}" presName="parentNode" presStyleLbl="node1" presStyleIdx="3" presStyleCnt="4" custLinFactNeighborX="11914" custLinFactNeighborY="219">
        <dgm:presLayoutVars>
          <dgm:chMax val="1"/>
          <dgm:bulletEnabled val="1"/>
        </dgm:presLayoutVars>
      </dgm:prSet>
      <dgm:spPr/>
    </dgm:pt>
    <dgm:pt modelId="{7AC87844-E6E4-49BB-A175-BD2209E28C73}" type="pres">
      <dgm:prSet presAssocID="{08CCF273-4F7D-4BDE-8B4D-B684C919CE6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06EE529-8A92-48D5-AFA9-D60E39F6D42B}" type="presOf" srcId="{8629767B-CE38-4007-9C40-720AB1F20E8F}" destId="{210CE7FB-433C-43DC-AA3C-1A6E7DB76DD6}" srcOrd="0" destOrd="0" presId="urn:microsoft.com/office/officeart/2005/8/layout/radial2"/>
    <dgm:cxn modelId="{6BA1665D-E8F2-4E75-8422-20AE99BA0CA6}" srcId="{64AB2FE7-7E80-4207-A96A-446DB5D1AB1F}" destId="{6B36561F-9C49-45FD-8071-E4554E73FE8A}" srcOrd="0" destOrd="0" parTransId="{8629767B-CE38-4007-9C40-720AB1F20E8F}" sibTransId="{75806AD7-09B3-45D8-B8F2-96D334AD8301}"/>
    <dgm:cxn modelId="{22E1045E-9F95-4CFB-B0C4-35F96898F926}" type="presOf" srcId="{02869E9C-1BEB-4057-A629-CD618899C465}" destId="{7AC87844-E6E4-49BB-A175-BD2209E28C73}" srcOrd="0" destOrd="0" presId="urn:microsoft.com/office/officeart/2005/8/layout/radial2"/>
    <dgm:cxn modelId="{E63C634B-F33F-4EA3-8529-14DD2108F56B}" type="presOf" srcId="{806CB669-D66F-49E0-A660-BC4DD3A70D51}" destId="{36F752CA-F037-48D9-BF9F-7BEB276076C7}" srcOrd="0" destOrd="0" presId="urn:microsoft.com/office/officeart/2005/8/layout/radial2"/>
    <dgm:cxn modelId="{EF300459-AAA7-46D5-97D2-6E33F96DA8EE}" srcId="{12DD6AFE-0020-41EA-A60B-C485DB989DC4}" destId="{27C629B7-4ACE-4118-8722-5CCB54AC9AD0}" srcOrd="0" destOrd="0" parTransId="{D0E47F25-E06A-4EB8-A278-E46B818D48D5}" sibTransId="{CE23D8C7-42FA-427A-A99C-7D8535F9C6E9}"/>
    <dgm:cxn modelId="{35657A99-4D02-4333-AF68-C881B919E58A}" type="presOf" srcId="{08CCF273-4F7D-4BDE-8B4D-B684C919CE63}" destId="{3E941E49-2CD6-4332-8B3E-45E769D15002}" srcOrd="0" destOrd="0" presId="urn:microsoft.com/office/officeart/2005/8/layout/radial2"/>
    <dgm:cxn modelId="{BEB7959A-42A0-49DE-8686-C3D934251CCF}" type="presOf" srcId="{08F278C8-2521-4C72-BED2-720826970CE4}" destId="{24E130EA-2473-47EC-8DCF-E2CC860E0A38}" srcOrd="0" destOrd="0" presId="urn:microsoft.com/office/officeart/2005/8/layout/radial2"/>
    <dgm:cxn modelId="{63271EA1-D1A4-48BF-9774-1670041BED35}" type="presOf" srcId="{6B36561F-9C49-45FD-8071-E4554E73FE8A}" destId="{B39B7A27-1657-457B-966B-57B28B2F9E59}" srcOrd="0" destOrd="0" presId="urn:microsoft.com/office/officeart/2005/8/layout/radial2"/>
    <dgm:cxn modelId="{B87733A1-6F0E-4E93-A871-EBC4EB6E2CD0}" type="presOf" srcId="{64AB2FE7-7E80-4207-A96A-446DB5D1AB1F}" destId="{390540EA-6135-4C18-A9A0-F7AECF4231AB}" srcOrd="0" destOrd="0" presId="urn:microsoft.com/office/officeart/2005/8/layout/radial2"/>
    <dgm:cxn modelId="{157683B8-0CE8-47DA-8685-B0861A9C17D3}" srcId="{64AB2FE7-7E80-4207-A96A-446DB5D1AB1F}" destId="{12DD6AFE-0020-41EA-A60B-C485DB989DC4}" srcOrd="1" destOrd="0" parTransId="{806CB669-D66F-49E0-A660-BC4DD3A70D51}" sibTransId="{1238A70E-263B-415B-9A12-290C6DCF03E3}"/>
    <dgm:cxn modelId="{2AFCD1BB-4395-4205-A90D-175CE0682089}" srcId="{64AB2FE7-7E80-4207-A96A-446DB5D1AB1F}" destId="{08CCF273-4F7D-4BDE-8B4D-B684C919CE63}" srcOrd="2" destOrd="0" parTransId="{08F278C8-2521-4C72-BED2-720826970CE4}" sibTransId="{4FCC3782-9B3A-409A-87BE-197D431D5277}"/>
    <dgm:cxn modelId="{164B71BC-B255-4771-9BBF-0E7B738EA211}" srcId="{6B36561F-9C49-45FD-8071-E4554E73FE8A}" destId="{BB05F1E9-37CB-4A07-A6B3-1E068D114E32}" srcOrd="0" destOrd="0" parTransId="{14F1A858-79BB-4585-A5C8-EAAA88C674D6}" sibTransId="{E13706B7-185D-4617-94F6-851FB0B7DE21}"/>
    <dgm:cxn modelId="{822281C0-5F23-487F-AA2F-CCD3A1F4CC0C}" type="presOf" srcId="{12DD6AFE-0020-41EA-A60B-C485DB989DC4}" destId="{87AF1BE5-0A87-4460-9370-D59E13954038}" srcOrd="0" destOrd="0" presId="urn:microsoft.com/office/officeart/2005/8/layout/radial2"/>
    <dgm:cxn modelId="{46DED5E7-351F-4FE7-9A00-8AF423144AE8}" type="presOf" srcId="{BB05F1E9-37CB-4A07-A6B3-1E068D114E32}" destId="{8BE83B1C-70B4-44A7-8F08-55BF45E9AFFB}" srcOrd="0" destOrd="0" presId="urn:microsoft.com/office/officeart/2005/8/layout/radial2"/>
    <dgm:cxn modelId="{A6B65FEF-4B93-4B61-AE60-A79E7D26C0F7}" srcId="{08CCF273-4F7D-4BDE-8B4D-B684C919CE63}" destId="{02869E9C-1BEB-4057-A629-CD618899C465}" srcOrd="0" destOrd="0" parTransId="{F5298C3A-861E-4BCA-9372-F96D0971A3F0}" sibTransId="{D472AE12-4263-4196-9F87-ADED146DD2EF}"/>
    <dgm:cxn modelId="{13848AF2-A1A0-414A-B631-87016C24BD2D}" type="presOf" srcId="{27C629B7-4ACE-4118-8722-5CCB54AC9AD0}" destId="{7DEDAAAD-3090-4D51-B24E-5BEA8CE27E5D}" srcOrd="0" destOrd="0" presId="urn:microsoft.com/office/officeart/2005/8/layout/radial2"/>
    <dgm:cxn modelId="{5FAD37E6-5BFA-4E98-8E3F-C512F111689B}" type="presParOf" srcId="{390540EA-6135-4C18-A9A0-F7AECF4231AB}" destId="{C16C6EBD-6DD9-4994-981D-B6C629ACBAF4}" srcOrd="0" destOrd="0" presId="urn:microsoft.com/office/officeart/2005/8/layout/radial2"/>
    <dgm:cxn modelId="{D74132F4-2117-4A91-BA09-B8922C007BD3}" type="presParOf" srcId="{C16C6EBD-6DD9-4994-981D-B6C629ACBAF4}" destId="{A404214C-9C0D-4B42-97DD-977BE5201575}" srcOrd="0" destOrd="0" presId="urn:microsoft.com/office/officeart/2005/8/layout/radial2"/>
    <dgm:cxn modelId="{9E7E8277-1A3A-4222-9DC9-155678E7DB7C}" type="presParOf" srcId="{A404214C-9C0D-4B42-97DD-977BE5201575}" destId="{93610C96-4827-46C2-B73B-05A3A4A07D94}" srcOrd="0" destOrd="0" presId="urn:microsoft.com/office/officeart/2005/8/layout/radial2"/>
    <dgm:cxn modelId="{14DBA0E2-99A2-4AEB-862C-BE800287C867}" type="presParOf" srcId="{A404214C-9C0D-4B42-97DD-977BE5201575}" destId="{2D336ABB-9631-4766-B0ED-47E774A418D0}" srcOrd="1" destOrd="0" presId="urn:microsoft.com/office/officeart/2005/8/layout/radial2"/>
    <dgm:cxn modelId="{535246ED-5A64-4AD3-A2A0-667A6557D39E}" type="presParOf" srcId="{C16C6EBD-6DD9-4994-981D-B6C629ACBAF4}" destId="{210CE7FB-433C-43DC-AA3C-1A6E7DB76DD6}" srcOrd="1" destOrd="0" presId="urn:microsoft.com/office/officeart/2005/8/layout/radial2"/>
    <dgm:cxn modelId="{C83AC745-9617-49D7-963E-48540486C015}" type="presParOf" srcId="{C16C6EBD-6DD9-4994-981D-B6C629ACBAF4}" destId="{157A4183-F740-4E2F-9843-D912173779D5}" srcOrd="2" destOrd="0" presId="urn:microsoft.com/office/officeart/2005/8/layout/radial2"/>
    <dgm:cxn modelId="{84A82344-1E60-4AF0-AEAB-7434CAF1F89B}" type="presParOf" srcId="{157A4183-F740-4E2F-9843-D912173779D5}" destId="{B39B7A27-1657-457B-966B-57B28B2F9E59}" srcOrd="0" destOrd="0" presId="urn:microsoft.com/office/officeart/2005/8/layout/radial2"/>
    <dgm:cxn modelId="{B63F2083-14B1-4679-A2EC-00F0EF81FAF5}" type="presParOf" srcId="{157A4183-F740-4E2F-9843-D912173779D5}" destId="{8BE83B1C-70B4-44A7-8F08-55BF45E9AFFB}" srcOrd="1" destOrd="0" presId="urn:microsoft.com/office/officeart/2005/8/layout/radial2"/>
    <dgm:cxn modelId="{09FFFA74-6B07-4EE5-A674-9DE1335C4E4E}" type="presParOf" srcId="{C16C6EBD-6DD9-4994-981D-B6C629ACBAF4}" destId="{36F752CA-F037-48D9-BF9F-7BEB276076C7}" srcOrd="3" destOrd="0" presId="urn:microsoft.com/office/officeart/2005/8/layout/radial2"/>
    <dgm:cxn modelId="{5D9683F4-297C-4CC2-BB54-6813954E9564}" type="presParOf" srcId="{C16C6EBD-6DD9-4994-981D-B6C629ACBAF4}" destId="{29BC4D76-0CAA-4426-B45F-C4B1ACC3E0AD}" srcOrd="4" destOrd="0" presId="urn:microsoft.com/office/officeart/2005/8/layout/radial2"/>
    <dgm:cxn modelId="{9A93D242-6153-4C45-B318-39CAA3A4F50F}" type="presParOf" srcId="{29BC4D76-0CAA-4426-B45F-C4B1ACC3E0AD}" destId="{87AF1BE5-0A87-4460-9370-D59E13954038}" srcOrd="0" destOrd="0" presId="urn:microsoft.com/office/officeart/2005/8/layout/radial2"/>
    <dgm:cxn modelId="{FC45ECD8-D116-4A60-AB1F-1703211022FD}" type="presParOf" srcId="{29BC4D76-0CAA-4426-B45F-C4B1ACC3E0AD}" destId="{7DEDAAAD-3090-4D51-B24E-5BEA8CE27E5D}" srcOrd="1" destOrd="0" presId="urn:microsoft.com/office/officeart/2005/8/layout/radial2"/>
    <dgm:cxn modelId="{DE96B17A-6F4E-4C19-B0E5-1B1C686C403A}" type="presParOf" srcId="{C16C6EBD-6DD9-4994-981D-B6C629ACBAF4}" destId="{24E130EA-2473-47EC-8DCF-E2CC860E0A38}" srcOrd="5" destOrd="0" presId="urn:microsoft.com/office/officeart/2005/8/layout/radial2"/>
    <dgm:cxn modelId="{C2EA9AF9-2CA4-4855-AF4A-517A0F164E09}" type="presParOf" srcId="{C16C6EBD-6DD9-4994-981D-B6C629ACBAF4}" destId="{77CF573F-F3DB-4054-9E52-01061272C97C}" srcOrd="6" destOrd="0" presId="urn:microsoft.com/office/officeart/2005/8/layout/radial2"/>
    <dgm:cxn modelId="{D0FCF256-C4B3-447E-9CD1-8B2FB57EB82D}" type="presParOf" srcId="{77CF573F-F3DB-4054-9E52-01061272C97C}" destId="{3E941E49-2CD6-4332-8B3E-45E769D15002}" srcOrd="0" destOrd="0" presId="urn:microsoft.com/office/officeart/2005/8/layout/radial2"/>
    <dgm:cxn modelId="{54DAA343-9B8D-4A18-BF85-A7EBE5E187D0}" type="presParOf" srcId="{77CF573F-F3DB-4054-9E52-01061272C97C}" destId="{7AC87844-E6E4-49BB-A175-BD2209E28C7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130EA-2473-47EC-8DCF-E2CC860E0A38}">
      <dsp:nvSpPr>
        <dsp:cNvPr id="0" name=""/>
        <dsp:cNvSpPr/>
      </dsp:nvSpPr>
      <dsp:spPr>
        <a:xfrm rot="2416667">
          <a:off x="2248600" y="3218096"/>
          <a:ext cx="860060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860060" y="28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752CA-F037-48D9-BF9F-7BEB276076C7}">
      <dsp:nvSpPr>
        <dsp:cNvPr id="0" name=""/>
        <dsp:cNvSpPr/>
      </dsp:nvSpPr>
      <dsp:spPr>
        <a:xfrm>
          <a:off x="2350552" y="2281946"/>
          <a:ext cx="500252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500252" y="28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CE7FB-433C-43DC-AA3C-1A6E7DB76DD6}">
      <dsp:nvSpPr>
        <dsp:cNvPr id="0" name=""/>
        <dsp:cNvSpPr/>
      </dsp:nvSpPr>
      <dsp:spPr>
        <a:xfrm rot="19216989">
          <a:off x="2249948" y="1358218"/>
          <a:ext cx="871828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871828" y="28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36ABB-9631-4766-B0ED-47E774A418D0}">
      <dsp:nvSpPr>
        <dsp:cNvPr id="0" name=""/>
        <dsp:cNvSpPr/>
      </dsp:nvSpPr>
      <dsp:spPr>
        <a:xfrm>
          <a:off x="464378" y="1200733"/>
          <a:ext cx="2219027" cy="22190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B7A27-1657-457B-966B-57B28B2F9E59}">
      <dsp:nvSpPr>
        <dsp:cNvPr id="0" name=""/>
        <dsp:cNvSpPr/>
      </dsp:nvSpPr>
      <dsp:spPr>
        <a:xfrm>
          <a:off x="2867535" y="16880"/>
          <a:ext cx="1331416" cy="133141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PPA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Segoe UI" panose="020B0502040204020203" pitchFamily="34" charset="0"/>
              <a:cs typeface="Segoe UI" panose="020B0502040204020203" pitchFamily="34" charset="0"/>
            </a:rPr>
            <a:t>PLANO PLURIANUAL</a:t>
          </a:r>
        </a:p>
      </dsp:txBody>
      <dsp:txXfrm>
        <a:off x="3062516" y="211861"/>
        <a:ext cx="941454" cy="941454"/>
      </dsp:txXfrm>
    </dsp:sp>
    <dsp:sp modelId="{8BE83B1C-70B4-44A7-8F08-55BF45E9AFFB}">
      <dsp:nvSpPr>
        <dsp:cNvPr id="0" name=""/>
        <dsp:cNvSpPr/>
      </dsp:nvSpPr>
      <dsp:spPr>
        <a:xfrm>
          <a:off x="4332093" y="16880"/>
          <a:ext cx="1997125" cy="1331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Programas com metas e indicadores para 4 anos</a:t>
          </a:r>
        </a:p>
      </dsp:txBody>
      <dsp:txXfrm>
        <a:off x="4332093" y="16880"/>
        <a:ext cx="1997125" cy="1331416"/>
      </dsp:txXfrm>
    </dsp:sp>
    <dsp:sp modelId="{87AF1BE5-0A87-4460-9370-D59E13954038}">
      <dsp:nvSpPr>
        <dsp:cNvPr id="0" name=""/>
        <dsp:cNvSpPr/>
      </dsp:nvSpPr>
      <dsp:spPr>
        <a:xfrm>
          <a:off x="2850804" y="1644538"/>
          <a:ext cx="1331416" cy="133141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LDO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Segoe UI" panose="020B0502040204020203" pitchFamily="34" charset="0"/>
              <a:cs typeface="Segoe UI" panose="020B0502040204020203" pitchFamily="34" charset="0"/>
            </a:rPr>
            <a:t>LEI DE DIRETRIZES ORÇAMENTÁRIAS</a:t>
          </a:r>
        </a:p>
      </dsp:txBody>
      <dsp:txXfrm>
        <a:off x="3045785" y="1839519"/>
        <a:ext cx="941454" cy="941454"/>
      </dsp:txXfrm>
    </dsp:sp>
    <dsp:sp modelId="{7DEDAAAD-3090-4D51-B24E-5BEA8CE27E5D}">
      <dsp:nvSpPr>
        <dsp:cNvPr id="0" name=""/>
        <dsp:cNvSpPr/>
      </dsp:nvSpPr>
      <dsp:spPr>
        <a:xfrm>
          <a:off x="4315363" y="1644538"/>
          <a:ext cx="1997125" cy="1331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as metas para cada ano</a:t>
          </a:r>
        </a:p>
      </dsp:txBody>
      <dsp:txXfrm>
        <a:off x="4315363" y="1644538"/>
        <a:ext cx="1997125" cy="1331416"/>
      </dsp:txXfrm>
    </dsp:sp>
    <dsp:sp modelId="{3E941E49-2CD6-4332-8B3E-45E769D15002}">
      <dsp:nvSpPr>
        <dsp:cNvPr id="0" name=""/>
        <dsp:cNvSpPr/>
      </dsp:nvSpPr>
      <dsp:spPr>
        <a:xfrm>
          <a:off x="2848882" y="3289077"/>
          <a:ext cx="1331416" cy="133141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LOA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Segoe UI" panose="020B0502040204020203" pitchFamily="34" charset="0"/>
              <a:cs typeface="Segoe UI" panose="020B0502040204020203" pitchFamily="34" charset="0"/>
            </a:rPr>
            <a:t>LEI ORÇAMENTÁRIA ANUAL</a:t>
          </a:r>
        </a:p>
      </dsp:txBody>
      <dsp:txXfrm>
        <a:off x="3043863" y="3484058"/>
        <a:ext cx="941454" cy="941454"/>
      </dsp:txXfrm>
    </dsp:sp>
    <dsp:sp modelId="{7AC87844-E6E4-49BB-A175-BD2209E28C73}">
      <dsp:nvSpPr>
        <dsp:cNvPr id="0" name=""/>
        <dsp:cNvSpPr/>
      </dsp:nvSpPr>
      <dsp:spPr>
        <a:xfrm>
          <a:off x="4313440" y="3289077"/>
          <a:ext cx="1997125" cy="1331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Provê ações e recursos necessários para atingir as metas anuais </a:t>
          </a:r>
        </a:p>
      </dsp:txBody>
      <dsp:txXfrm>
        <a:off x="4313440" y="3289077"/>
        <a:ext cx="1997125" cy="1331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1DD7-4301-4ABB-B701-37436158A38D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F4A2-A8B8-4709-BF94-2B999477C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57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5C593-67C6-85EF-054B-E1AEACFA0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E727A-CA19-B762-405D-DE9479AA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AC585D-1F2B-0546-977E-E41EB830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A4FECC-17E6-D913-9526-524F855F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AAA47-FED0-AEC7-8CF6-3516E087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8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43375-C06A-108D-97DA-3A5E864C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1163FB-1023-8C24-5C51-15E814A5E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0127DC-92B9-756B-19A3-E7F4F956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636F7B-1381-3914-4620-5415407B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ADD9CC-D1D9-5A58-E570-E749B955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7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8CFE03-EA57-62A8-8A0F-14DA94B64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7F66AF-EB67-8AFC-019C-CC8CE6E3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4D5727-3E2B-419B-91D3-2490A0A2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54C238-2350-BD3E-7B75-0E9E6E1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AEBA87-775A-05D4-210A-F4C6C929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30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9DC37-5F22-E1A6-3E04-FD57FB3E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0F39B1-F2DC-4AA7-77D8-ABCEB245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08DB1F-1507-E276-2994-F3C98A9D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1AC74-178A-BF89-0D4E-F3BB1062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3AED8E-ABCF-FB5F-7626-97AE2FD7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5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A788-5EA9-41CA-8742-CF075209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E13E75-5D25-8B84-EE58-476CD25FC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9FDAF9-4765-A4A2-07A1-E20A0BB4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9AC7E0-2A3E-64E5-DC83-F5750966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C148A-C7DD-FC0E-09EA-B3634F29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8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D7A7E-535F-10CC-0C86-FC0961FB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98E308-4272-3D78-DE0E-C53C59B1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352DE2-340D-E0B1-12F4-0DA68819C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010B4C-60EF-6852-A10B-D7D8BED1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37FCEB-CD47-BC3E-55CE-BE8BD3CC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B8C221-69B2-A35A-A91F-EA0C3400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84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41106-8EDA-4D23-3341-C6B5208B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D6AB2C-1E3E-27E8-340C-6BBF69C9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AE7E0B-8E59-B5D8-7779-41785F164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EF32E4-5744-FD98-4467-06384CAC1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7319A9-910D-225A-849C-54219391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165452-9D7C-2DE8-7F1A-1E7C59C5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018B15-D55E-223C-A5EF-C2B2802D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5957F2-B0A0-2218-D459-714B844C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88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4ECF4-73B9-4F54-0C8A-12D53C28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CF6830-EE89-C59C-A67C-5D20C2D5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3DF6E2-7277-8B91-E14A-1E5A77D0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52B44F-DB6B-812B-54D8-E23FA0D9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3E0448-4793-9D16-786E-A3F8C30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7923ACD-1C04-47B6-F671-9DFE3379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2F12C1-4E4C-E265-25F6-324A8ECF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BB9F8-9664-7BD3-F6D3-0DF5827B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E8C27-28DB-D5D4-727D-99E9D453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83FFEC-1B8F-1AC8-66D0-EF9311FCB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2D513B-4553-E38B-E316-3E24E532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0DE946-66DE-DBE5-AEB4-778D685A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21A7D5-98AC-4756-9EFB-A65BA821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55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9A670-B0E1-F1D0-35B8-8873F858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9DF45B-280F-BBA1-FDD2-E437054B6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6232A9-758A-D105-53D5-6D9D8F6B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05AD97-B1E5-0193-4003-6BE3FFC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44BBE1-7225-CE18-EDF1-33D2D705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99B6A0-4407-0AD3-6134-A7369933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16995A-DD2B-5547-C2E4-BF21AB14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705425-50B8-C9BF-E0E0-74278C456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0A8A4-C115-30AC-1D3A-812F5193B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9B3A-DCC7-4C1A-A2FA-F765AB07CE0A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63139-5F51-7B1D-2CAE-DD415678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E5EC03-0D4C-B9C8-3922-A758BE9EF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dministra&#231;&#227;o@cachoeiraalta.go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992">
              <a:srgbClr val="1F4670"/>
            </a:gs>
            <a:gs pos="0">
              <a:srgbClr val="FF0000"/>
            </a:gs>
            <a:gs pos="47000">
              <a:srgbClr val="1F4670">
                <a:alpha val="2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4C46B6F-BEED-3280-241C-5C4D3F9A7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338" y="824753"/>
            <a:ext cx="9659323" cy="55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894EA-D68D-6C4B-2034-BD631091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53F56014-E340-B23E-1750-1751877860A7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758AD182-36F0-188F-5682-038F900E91FA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E17D83A0-E9CD-AA05-F14F-33320747BFA0}"/>
              </a:ext>
            </a:extLst>
          </p:cNvPr>
          <p:cNvSpPr/>
          <p:nvPr/>
        </p:nvSpPr>
        <p:spPr bwMode="auto">
          <a:xfrm>
            <a:off x="1828799" y="-2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731A33-46D2-5AEF-3A66-20581B9E4A3C}"/>
              </a:ext>
            </a:extLst>
          </p:cNvPr>
          <p:cNvSpPr txBox="1"/>
          <p:nvPr/>
        </p:nvSpPr>
        <p:spPr>
          <a:xfrm>
            <a:off x="1899212" y="511448"/>
            <a:ext cx="961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Demonstrativo de Metas Fiscais 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Receitas - Comparativo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D0E9DF-D528-1F6B-79CB-D203EB2B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6104B88-DFD9-450A-9614-B2027C1E8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80132"/>
              </p:ext>
            </p:extLst>
          </p:nvPr>
        </p:nvGraphicFramePr>
        <p:xfrm>
          <a:off x="53788" y="2605551"/>
          <a:ext cx="12084423" cy="33223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11576">
                  <a:extLst>
                    <a:ext uri="{9D8B030D-6E8A-4147-A177-3AD203B41FA5}">
                      <a16:colId xmlns:a16="http://schemas.microsoft.com/office/drawing/2014/main" val="256482584"/>
                    </a:ext>
                  </a:extLst>
                </a:gridCol>
                <a:gridCol w="1380211">
                  <a:extLst>
                    <a:ext uri="{9D8B030D-6E8A-4147-A177-3AD203B41FA5}">
                      <a16:colId xmlns:a16="http://schemas.microsoft.com/office/drawing/2014/main" val="3812044118"/>
                    </a:ext>
                  </a:extLst>
                </a:gridCol>
                <a:gridCol w="1365043">
                  <a:extLst>
                    <a:ext uri="{9D8B030D-6E8A-4147-A177-3AD203B41FA5}">
                      <a16:colId xmlns:a16="http://schemas.microsoft.com/office/drawing/2014/main" val="443553872"/>
                    </a:ext>
                  </a:extLst>
                </a:gridCol>
                <a:gridCol w="1365043">
                  <a:extLst>
                    <a:ext uri="{9D8B030D-6E8A-4147-A177-3AD203B41FA5}">
                      <a16:colId xmlns:a16="http://schemas.microsoft.com/office/drawing/2014/main" val="1327866345"/>
                    </a:ext>
                  </a:extLst>
                </a:gridCol>
                <a:gridCol w="1365043">
                  <a:extLst>
                    <a:ext uri="{9D8B030D-6E8A-4147-A177-3AD203B41FA5}">
                      <a16:colId xmlns:a16="http://schemas.microsoft.com/office/drawing/2014/main" val="3959844393"/>
                    </a:ext>
                  </a:extLst>
                </a:gridCol>
                <a:gridCol w="4197507">
                  <a:extLst>
                    <a:ext uri="{9D8B030D-6E8A-4147-A177-3AD203B41FA5}">
                      <a16:colId xmlns:a16="http://schemas.microsoft.com/office/drawing/2014/main" val="1134649488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ESPECIFICAÇÃO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EXECUTADO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VIGENTE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Obs</a:t>
                      </a:r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: Previsões 2025 em relação ao arrecadado 2024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749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2022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2024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2025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RECEITA TOTAL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59.729.592,52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1.358.525.641,69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74.501.817,61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95.494.384,20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 28,18% acima do arrecadado em 2024 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56383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RECEITAS CORRENTES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64.474.772,88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1.361.685.804,03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74.800.332,21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97.084.776,20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 29,79% acima do arrecadado em 2024 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87462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Tributária 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8.963.917,71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10.442.068,92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12.231.736,69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14.936.002,00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 22,11% acima do arrecadado em 2024 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568679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de Contribuições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Não houve projeção/arrecadação </a:t>
                      </a:r>
                      <a:endParaRPr lang="pt-BR" sz="1300" b="1" i="1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38285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Patrimonial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515.490,27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499.290,41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702.683,41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2.071.660,20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 194,82%  acima do arrecadado em 2024 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26685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Agropecuária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 Não houve projeção/arrecadação </a:t>
                      </a:r>
                      <a:endParaRPr lang="pt-BR" sz="1300" b="1" i="1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08702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de Serviços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 Não houve projeção/arrecadação </a:t>
                      </a:r>
                      <a:endParaRPr lang="pt-BR" sz="1300" b="1" i="1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70018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Transferências Correntes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54.140.845,64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54.141.736,54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61.701.366,11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66.994.825,00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8,58%  acima do arrecadado em 2024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88589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Outras Receitas Correntes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854.519,26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219.046,91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164.546,00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13.082.289,00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 7.850,54% acima do arrecadado em 2024 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342119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DEDUÇÃO DA RECEITA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6.927.740,12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7.264.721,68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7.971.780,78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8.727.392,00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9,48% acima do arrecadado em 2024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55867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RECEITAS DE CAPITAL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2.182.559,76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4.104.559,34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>
                          <a:solidFill>
                            <a:schemeClr val="tx2"/>
                          </a:solidFill>
                          <a:effectLst/>
                        </a:rPr>
                        <a:t>7.673.266,18</a:t>
                      </a:r>
                      <a:endParaRPr lang="pt-BR" sz="13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7.137.000,00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(-6,99)% abaixo do arrecadado em 2024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7338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Operações de Crédito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439.368,71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1.100.000,00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5.520.788,06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3.520.000,00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(-36,24)% abaixo do arrecadado em 2024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3149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Alienação de Bens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633.200,00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30.200,00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837.301,00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Não houve projeção/arrecadação </a:t>
                      </a:r>
                      <a:endParaRPr lang="pt-BR" sz="1300" b="1" i="1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2252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Transferências de Capital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1.109.991,05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2.124.750,80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>
                          <a:solidFill>
                            <a:schemeClr val="tx2"/>
                          </a:solidFill>
                          <a:effectLst/>
                        </a:rPr>
                        <a:t>1.315.177,12</a:t>
                      </a:r>
                      <a:endParaRPr lang="pt-BR" sz="13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3.617.000,00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175,02% acima do arrecadado em 2024 </a:t>
                      </a:r>
                      <a:endParaRPr lang="pt-BR" sz="13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240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853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9FBE5-23F8-2F06-1CBD-61EEABF5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D53D4575-3FE0-A726-69E4-8AF1C9BB53CE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05368B77-D2D3-0AC5-119D-1E071C26FC2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38EF7435-4EDC-1B32-AC46-BEDC06AE7DCD}"/>
              </a:ext>
            </a:extLst>
          </p:cNvPr>
          <p:cNvSpPr/>
          <p:nvPr/>
        </p:nvSpPr>
        <p:spPr bwMode="auto">
          <a:xfrm>
            <a:off x="1828799" y="-2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ACA2A3-212E-CB88-E680-6387C0FDE2A1}"/>
              </a:ext>
            </a:extLst>
          </p:cNvPr>
          <p:cNvSpPr txBox="1"/>
          <p:nvPr/>
        </p:nvSpPr>
        <p:spPr>
          <a:xfrm>
            <a:off x="1899212" y="511448"/>
            <a:ext cx="961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Comparativo Previsão x Arrecadação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Exercícios anteriores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A21FA6-CBF4-6C9F-B642-05FACCEAE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A10F4910-C737-B2F6-7004-5EA403F78E91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A40CB6E-69E8-7075-F3E5-54FE8F375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16189"/>
              </p:ext>
            </p:extLst>
          </p:nvPr>
        </p:nvGraphicFramePr>
        <p:xfrm>
          <a:off x="2083038" y="2223227"/>
          <a:ext cx="9283701" cy="10134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12143">
                  <a:extLst>
                    <a:ext uri="{9D8B030D-6E8A-4147-A177-3AD203B41FA5}">
                      <a16:colId xmlns:a16="http://schemas.microsoft.com/office/drawing/2014/main" val="431079226"/>
                    </a:ext>
                  </a:extLst>
                </a:gridCol>
                <a:gridCol w="2180154">
                  <a:extLst>
                    <a:ext uri="{9D8B030D-6E8A-4147-A177-3AD203B41FA5}">
                      <a16:colId xmlns:a16="http://schemas.microsoft.com/office/drawing/2014/main" val="3914423625"/>
                    </a:ext>
                  </a:extLst>
                </a:gridCol>
                <a:gridCol w="2241516">
                  <a:extLst>
                    <a:ext uri="{9D8B030D-6E8A-4147-A177-3AD203B41FA5}">
                      <a16:colId xmlns:a16="http://schemas.microsoft.com/office/drawing/2014/main" val="3372605080"/>
                    </a:ext>
                  </a:extLst>
                </a:gridCol>
                <a:gridCol w="2024944">
                  <a:extLst>
                    <a:ext uri="{9D8B030D-6E8A-4147-A177-3AD203B41FA5}">
                      <a16:colId xmlns:a16="http://schemas.microsoft.com/office/drawing/2014/main" val="2488886669"/>
                    </a:ext>
                  </a:extLst>
                </a:gridCol>
                <a:gridCol w="2024944">
                  <a:extLst>
                    <a:ext uri="{9D8B030D-6E8A-4147-A177-3AD203B41FA5}">
                      <a16:colId xmlns:a16="http://schemas.microsoft.com/office/drawing/2014/main" val="83948996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ORÇAMENTO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ARRECADADO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DIFERENÇA R$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DIFERENÇA %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7421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2022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 R$      69.000.000,00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 R$        59.729.592,52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-R$      9.270.407,48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-13,44%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2652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 R$      80.888.946,42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 R$        61.292.371,90 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-R$   19.596.574,52 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-24,23%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00529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2024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 R$      82.533.946,00 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 R$        74.501.817,61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-R$      8.032.128,39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-9,73%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062041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9313318-109B-8292-7AF6-988F2BB3C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377458"/>
              </p:ext>
            </p:extLst>
          </p:nvPr>
        </p:nvGraphicFramePr>
        <p:xfrm>
          <a:off x="2810113" y="3526367"/>
          <a:ext cx="78295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0593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79DF-1226-2709-D1B6-D918648B6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7108920B-77A1-FDE6-F688-08FB29FEAA5C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3B3844FC-C531-2502-3AED-9763736DB072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44D5F572-34EE-7AE6-FB1F-EB4459561483}"/>
              </a:ext>
            </a:extLst>
          </p:cNvPr>
          <p:cNvSpPr/>
          <p:nvPr/>
        </p:nvSpPr>
        <p:spPr bwMode="auto">
          <a:xfrm>
            <a:off x="1827213" y="-2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353D5E-F24E-FE07-5C4B-A7F55BE0D21E}"/>
              </a:ext>
            </a:extLst>
          </p:cNvPr>
          <p:cNvSpPr txBox="1"/>
          <p:nvPr/>
        </p:nvSpPr>
        <p:spPr>
          <a:xfrm>
            <a:off x="1827213" y="511448"/>
            <a:ext cx="961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Demonstrativo de Metas Fiscais 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Despesas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F103DB-A73A-2FAA-9A9A-CDBEF9CE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AD1C14F-6877-0E1A-C287-226D5485C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45421"/>
              </p:ext>
            </p:extLst>
          </p:nvPr>
        </p:nvGraphicFramePr>
        <p:xfrm>
          <a:off x="434789" y="2671274"/>
          <a:ext cx="11322421" cy="31908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66757">
                  <a:extLst>
                    <a:ext uri="{9D8B030D-6E8A-4147-A177-3AD203B41FA5}">
                      <a16:colId xmlns:a16="http://schemas.microsoft.com/office/drawing/2014/main" val="3075618523"/>
                    </a:ext>
                  </a:extLst>
                </a:gridCol>
                <a:gridCol w="1745185">
                  <a:extLst>
                    <a:ext uri="{9D8B030D-6E8A-4147-A177-3AD203B41FA5}">
                      <a16:colId xmlns:a16="http://schemas.microsoft.com/office/drawing/2014/main" val="1458414099"/>
                    </a:ext>
                  </a:extLst>
                </a:gridCol>
                <a:gridCol w="1721538">
                  <a:extLst>
                    <a:ext uri="{9D8B030D-6E8A-4147-A177-3AD203B41FA5}">
                      <a16:colId xmlns:a16="http://schemas.microsoft.com/office/drawing/2014/main" val="2037240643"/>
                    </a:ext>
                  </a:extLst>
                </a:gridCol>
                <a:gridCol w="1721538">
                  <a:extLst>
                    <a:ext uri="{9D8B030D-6E8A-4147-A177-3AD203B41FA5}">
                      <a16:colId xmlns:a16="http://schemas.microsoft.com/office/drawing/2014/main" val="1004815312"/>
                    </a:ext>
                  </a:extLst>
                </a:gridCol>
                <a:gridCol w="1721538">
                  <a:extLst>
                    <a:ext uri="{9D8B030D-6E8A-4147-A177-3AD203B41FA5}">
                      <a16:colId xmlns:a16="http://schemas.microsoft.com/office/drawing/2014/main" val="2143740624"/>
                    </a:ext>
                  </a:extLst>
                </a:gridCol>
                <a:gridCol w="1645865">
                  <a:extLst>
                    <a:ext uri="{9D8B030D-6E8A-4147-A177-3AD203B41FA5}">
                      <a16:colId xmlns:a16="http://schemas.microsoft.com/office/drawing/2014/main" val="2228832489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ESPECIFICAÇÃO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EXECUTADOS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VIGENTE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ESTIMADO 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4749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2022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2026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72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DESPESA TOTAL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60.889.426,60 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61.584.074,43 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71.792.202,55 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95.494.384,20 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83.000.000,00 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88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DESPESAS CORRENTES</a:t>
                      </a:r>
                      <a:endParaRPr lang="pt-BR" sz="15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55.873.592,01 </a:t>
                      </a:r>
                      <a:endParaRPr lang="pt-BR" sz="15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56.031.099,31 </a:t>
                      </a:r>
                      <a:endParaRPr lang="pt-BR" sz="15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60.571.313,13 </a:t>
                      </a:r>
                      <a:endParaRPr lang="pt-BR" sz="15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75.547.176,20 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70.628.444,44 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797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Pessoal e Encargos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26.838.465,39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30.257.210,31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31.092.509,01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30.202.128,00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36.201.759,91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593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Juros e Encargos da Dívida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595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Outras Despesas Correntes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29.035.126,62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25.773.889,00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29.478.804,12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45.345.048,20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34.426.684,53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882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DESPESAS DE CAPITAL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5.015.834,59 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5.552.975,12 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11.220.889,42 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19.504.356,00 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12.371.555,55 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7788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Investimentos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4.721.908,27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4.360.561,89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9.865.417,45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18.459.356,00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10.851.959,20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0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Inversões Financeiras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167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Amortizações da Dívida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293.926,32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1.192.413,23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1.355.471,97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1.045.000,00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1.519.596,36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5762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RESERVA DE CONTINGÊNCIA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442.852,00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01464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1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Despesas Intra-Orçamentárias</a:t>
                      </a:r>
                      <a:endParaRPr lang="pt-BR" sz="15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9941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190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3B9C3-C8CF-C9BB-7074-0C699085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64E96C24-220A-28F5-FFB1-2EE2EB908ED5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AF7180E7-7219-CCAD-EDD4-FAC9B078EB3A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255F5C77-9098-C5F5-8C0A-E396492E74A1}"/>
              </a:ext>
            </a:extLst>
          </p:cNvPr>
          <p:cNvSpPr/>
          <p:nvPr/>
        </p:nvSpPr>
        <p:spPr bwMode="auto">
          <a:xfrm>
            <a:off x="1827213" y="-2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F4E52D-C5C7-767A-618D-4620FF648015}"/>
              </a:ext>
            </a:extLst>
          </p:cNvPr>
          <p:cNvSpPr txBox="1"/>
          <p:nvPr/>
        </p:nvSpPr>
        <p:spPr>
          <a:xfrm>
            <a:off x="1909973" y="511448"/>
            <a:ext cx="961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Demonstrativo de Metas Fiscais 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Despesas - Comparativo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C62FCA-4F3A-A7CF-9532-629C1370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7F1F0329-451B-15F5-D18F-59CA9D7EBB4A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68460C3-BF64-4D7E-198D-9A59F7C8F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98595"/>
              </p:ext>
            </p:extLst>
          </p:nvPr>
        </p:nvGraphicFramePr>
        <p:xfrm>
          <a:off x="1885686" y="2398021"/>
          <a:ext cx="10246253" cy="35598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6732">
                  <a:extLst>
                    <a:ext uri="{9D8B030D-6E8A-4147-A177-3AD203B41FA5}">
                      <a16:colId xmlns:a16="http://schemas.microsoft.com/office/drawing/2014/main" val="1766816655"/>
                    </a:ext>
                  </a:extLst>
                </a:gridCol>
                <a:gridCol w="1215322">
                  <a:extLst>
                    <a:ext uri="{9D8B030D-6E8A-4147-A177-3AD203B41FA5}">
                      <a16:colId xmlns:a16="http://schemas.microsoft.com/office/drawing/2014/main" val="4097942439"/>
                    </a:ext>
                  </a:extLst>
                </a:gridCol>
                <a:gridCol w="1198854">
                  <a:extLst>
                    <a:ext uri="{9D8B030D-6E8A-4147-A177-3AD203B41FA5}">
                      <a16:colId xmlns:a16="http://schemas.microsoft.com/office/drawing/2014/main" val="3931736368"/>
                    </a:ext>
                  </a:extLst>
                </a:gridCol>
                <a:gridCol w="1198854">
                  <a:extLst>
                    <a:ext uri="{9D8B030D-6E8A-4147-A177-3AD203B41FA5}">
                      <a16:colId xmlns:a16="http://schemas.microsoft.com/office/drawing/2014/main" val="1752329620"/>
                    </a:ext>
                  </a:extLst>
                </a:gridCol>
                <a:gridCol w="1198854">
                  <a:extLst>
                    <a:ext uri="{9D8B030D-6E8A-4147-A177-3AD203B41FA5}">
                      <a16:colId xmlns:a16="http://schemas.microsoft.com/office/drawing/2014/main" val="1553247028"/>
                    </a:ext>
                  </a:extLst>
                </a:gridCol>
                <a:gridCol w="3507637">
                  <a:extLst>
                    <a:ext uri="{9D8B030D-6E8A-4147-A177-3AD203B41FA5}">
                      <a16:colId xmlns:a16="http://schemas.microsoft.com/office/drawing/2014/main" val="1513229003"/>
                    </a:ext>
                  </a:extLst>
                </a:gridCol>
              </a:tblGrid>
              <a:tr h="2002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5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ESPECIFICAÇÃO</a:t>
                      </a:r>
                      <a:endParaRPr lang="pt-BR" sz="1250" b="1" i="0" u="sng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5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EXECUTADOS</a:t>
                      </a:r>
                      <a:endParaRPr lang="pt-BR" sz="1250" b="1" i="0" u="sng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VIGENTE</a:t>
                      </a:r>
                      <a:endParaRPr lang="pt-BR" sz="1250" b="1" i="0" u="sng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50" b="1" u="sng" strike="noStrike">
                          <a:solidFill>
                            <a:schemeClr val="tx1"/>
                          </a:solidFill>
                          <a:effectLst/>
                        </a:rPr>
                        <a:t>Previsões de 2025 em relação ao executado em 2024</a:t>
                      </a:r>
                      <a:endParaRPr lang="pt-BR" sz="1250" b="1" i="0" u="sng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38510"/>
                  </a:ext>
                </a:extLst>
              </a:tr>
              <a:tr h="200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78259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DESPESA TOTAL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60.889.426,60 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61.584.074,43 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71.792.202,55 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95.494.384,20 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33,01% maior que a execução de 2024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5840972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DESPESAS CORRENTES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55.873.592,01 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56.031.099,31 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60.571.313,13 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75.547.176,20 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24,72% maior que a execução de 2024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676640"/>
                  </a:ext>
                </a:extLst>
              </a:tr>
              <a:tr h="2002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Pessoal e Encargos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26.838.465,39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30.257.210,31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31.092.509,01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30.202.128,00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(-2,86%) menor que a execução de 2024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7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96320"/>
                  </a:ext>
                </a:extLst>
              </a:tr>
              <a:tr h="2020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Juros e Encargos da Dívida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Não houve execução/previsão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6719608"/>
                  </a:ext>
                </a:extLst>
              </a:tr>
              <a:tr h="2002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Outras Despesas Correntes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29.035.126,62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25.773.889,00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29.478.804,12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45.345.048,20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53,82% maior que a execução de 2024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010499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DESPESAS DE CAPITAL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5.015.834,59 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5.552.975,12 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11.220.889,42 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19.504.356,00 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73,82% maior que a execução de 2024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6754971"/>
                  </a:ext>
                </a:extLst>
              </a:tr>
              <a:tr h="2002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Investimentos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4.721.908,27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4.360.561,89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9.865.417,45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18.459.356,00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87,11% maior que a execução de 2024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6036366"/>
                  </a:ext>
                </a:extLst>
              </a:tr>
              <a:tr h="2002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Inversões Financeiras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Não houve execução/previsão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7985604"/>
                  </a:ext>
                </a:extLst>
              </a:tr>
              <a:tr h="2002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Amortizações da Dívida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293.926,32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1.192.413,23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1.355.471,97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1.045.000,00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(-22,91%) menor que a execução de 2024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7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67234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RESERVA DE CONTINGÊNCIA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442.852,00</a:t>
                      </a:r>
                      <a:endParaRPr lang="pt-BR" sz="125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Não houve execução em 2024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648068"/>
                  </a:ext>
                </a:extLst>
              </a:tr>
              <a:tr h="39125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2"/>
                          </a:solidFill>
                          <a:effectLst/>
                        </a:rPr>
                        <a:t>Despesas Intra-Orçamentárias</a:t>
                      </a:r>
                      <a:endParaRPr lang="pt-BR" sz="125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5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Não houve execução/previsão</a:t>
                      </a:r>
                      <a:endParaRPr lang="pt-BR" sz="125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72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36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7FB8B-85D1-A1A8-4FB4-AFCE480A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21967E30-5A46-0080-6938-ACF32FC126E1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AAE3E336-3972-7BE0-4D35-DD8207BD7A22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CC93E71A-3E5F-AF4A-1DF7-D29AB1E41EE2}"/>
              </a:ext>
            </a:extLst>
          </p:cNvPr>
          <p:cNvSpPr/>
          <p:nvPr/>
        </p:nvSpPr>
        <p:spPr bwMode="auto">
          <a:xfrm>
            <a:off x="1909973" y="8963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8EFA52-FF4C-B770-3EFD-FBF4B8548DCF}"/>
              </a:ext>
            </a:extLst>
          </p:cNvPr>
          <p:cNvSpPr txBox="1"/>
          <p:nvPr/>
        </p:nvSpPr>
        <p:spPr>
          <a:xfrm>
            <a:off x="1909973" y="511448"/>
            <a:ext cx="961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Comparativo Previsão x Execução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Exercícios Anteriores</a:t>
            </a:r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6BA80C3D-19AC-E15E-FB5D-D2613ABFBCC3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B2EED9-C517-650D-0646-921C6100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CBF57BC-C450-09AF-8221-03DED4486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66179"/>
              </p:ext>
            </p:extLst>
          </p:nvPr>
        </p:nvGraphicFramePr>
        <p:xfrm>
          <a:off x="2083038" y="2098506"/>
          <a:ext cx="9313334" cy="10134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6123">
                  <a:extLst>
                    <a:ext uri="{9D8B030D-6E8A-4147-A177-3AD203B41FA5}">
                      <a16:colId xmlns:a16="http://schemas.microsoft.com/office/drawing/2014/main" val="1131623665"/>
                    </a:ext>
                  </a:extLst>
                </a:gridCol>
                <a:gridCol w="2610866">
                  <a:extLst>
                    <a:ext uri="{9D8B030D-6E8A-4147-A177-3AD203B41FA5}">
                      <a16:colId xmlns:a16="http://schemas.microsoft.com/office/drawing/2014/main" val="450673972"/>
                    </a:ext>
                  </a:extLst>
                </a:gridCol>
                <a:gridCol w="2297563">
                  <a:extLst>
                    <a:ext uri="{9D8B030D-6E8A-4147-A177-3AD203B41FA5}">
                      <a16:colId xmlns:a16="http://schemas.microsoft.com/office/drawing/2014/main" val="2468672313"/>
                    </a:ext>
                  </a:extLst>
                </a:gridCol>
                <a:gridCol w="2088693">
                  <a:extLst>
                    <a:ext uri="{9D8B030D-6E8A-4147-A177-3AD203B41FA5}">
                      <a16:colId xmlns:a16="http://schemas.microsoft.com/office/drawing/2014/main" val="980412012"/>
                    </a:ext>
                  </a:extLst>
                </a:gridCol>
                <a:gridCol w="1600089">
                  <a:extLst>
                    <a:ext uri="{9D8B030D-6E8A-4147-A177-3AD203B41FA5}">
                      <a16:colId xmlns:a16="http://schemas.microsoft.com/office/drawing/2014/main" val="75442474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ORÇAMENTO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EXECUTADO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DIFERENÇA R$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DIFERENÇA 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80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2022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R$             69.000.000,00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R$       60.889.426,60 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-R$     8.110.573,40 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-11,75%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98338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R$             80.888.946,42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R$       61.584.074,43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-R$   19.304.871,99 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-23,87%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704898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R$             82.533.946,00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R$       71.792.202,55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-R$   10.741.743,45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-13,01%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49911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FFDBFDB-04A9-D69C-C8F9-3FFEC63F8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898878"/>
              </p:ext>
            </p:extLst>
          </p:nvPr>
        </p:nvGraphicFramePr>
        <p:xfrm>
          <a:off x="2923117" y="3489052"/>
          <a:ext cx="78867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0039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E05B5-8653-163E-E4C2-9DC5D94D2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17A7C0C-E058-F8B3-CAAD-B80EE5EAA4C1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D466E2EC-A889-E3E8-68DE-76265A2B740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A2906247-94C7-E115-2D7A-A695F7FE9C92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0B897021-5716-3B7E-4E9F-E5DC7413D58C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41D3413-C2CE-480C-2620-EA9AE0554CEE}"/>
              </a:ext>
            </a:extLst>
          </p:cNvPr>
          <p:cNvSpPr txBox="1"/>
          <p:nvPr/>
        </p:nvSpPr>
        <p:spPr>
          <a:xfrm>
            <a:off x="2061407" y="531088"/>
            <a:ext cx="96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 Primário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563EC2-D363-45A8-979C-700735FD06A9}"/>
              </a:ext>
            </a:extLst>
          </p:cNvPr>
          <p:cNvSpPr txBox="1"/>
          <p:nvPr/>
        </p:nvSpPr>
        <p:spPr>
          <a:xfrm>
            <a:off x="2376610" y="2014064"/>
            <a:ext cx="898603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2"/>
                </a:solidFill>
                <a:latin typeface="Segoe UI" panose="020B0502040204020203" pitchFamily="34" charset="0"/>
                <a:ea typeface="Roboto Light" pitchFamily="2" charset="0"/>
                <a:cs typeface="Segoe UI" panose="020B0502040204020203" pitchFamily="34" charset="0"/>
              </a:rPr>
              <a:t>É definido pela diferença entre receitas e despesas do governo, excluindo-se da conta as receitas e despesas com juros. Caso essa diferença seja positiva, tem-se um "superávit primário", caso seja negativa, tem-se um "déficit primário".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2"/>
                </a:solidFill>
                <a:latin typeface="Segoe UI" panose="020B0502040204020203" pitchFamily="34" charset="0"/>
                <a:ea typeface="Roboto Light" pitchFamily="2" charset="0"/>
                <a:cs typeface="Segoe UI" panose="020B0502040204020203" pitchFamily="34" charset="0"/>
              </a:rPr>
              <a:t>O "superávit" é uma indicação de quanto o governo economizou ao longo de um período de tempo (um mês, um semestre, um ano) com vistas ao pagamento de juros sobre a sua dívida.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8519977-7A35-E40D-7BF9-3595D7B8C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90235"/>
              </p:ext>
            </p:extLst>
          </p:nvPr>
        </p:nvGraphicFramePr>
        <p:xfrm>
          <a:off x="2805627" y="4790504"/>
          <a:ext cx="812799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411461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39839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60340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Descrição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Previsão LDO 2025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Projetado LDO 2026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411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Receitas Primárias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104.221.776,20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82.220.000,00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5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Despesas Primárias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95.051.532,20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80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Resultado Primário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9.170.244,00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8582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419DE787-5426-E5D5-0B3C-30C1443D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7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50157-8D80-8E4E-0895-74886CDB0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3959BE62-D5D1-90DB-1916-4C3440105A17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A63E8F6F-0B1B-FEAE-6342-BDDD192CDD92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523A608-027B-F448-B959-83815D8F685C}"/>
              </a:ext>
            </a:extLst>
          </p:cNvPr>
          <p:cNvSpPr/>
          <p:nvPr/>
        </p:nvSpPr>
        <p:spPr bwMode="auto">
          <a:xfrm>
            <a:off x="1827213" y="-2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51B4EB-67CB-D146-C2EC-D718AA0A3874}"/>
              </a:ext>
            </a:extLst>
          </p:cNvPr>
          <p:cNvSpPr txBox="1"/>
          <p:nvPr/>
        </p:nvSpPr>
        <p:spPr>
          <a:xfrm>
            <a:off x="1985476" y="23677"/>
            <a:ext cx="9616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 Nominal 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t-BR" alt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9">
            <a:extLst>
              <a:ext uri="{FF2B5EF4-FFF2-40B4-BE49-F238E27FC236}">
                <a16:creationId xmlns:a16="http://schemas.microsoft.com/office/drawing/2014/main" id="{8F381693-2698-930C-CD8A-CD6AA976190E}"/>
              </a:ext>
            </a:extLst>
          </p:cNvPr>
          <p:cNvSpPr/>
          <p:nvPr/>
        </p:nvSpPr>
        <p:spPr>
          <a:xfrm>
            <a:off x="387836" y="2044742"/>
            <a:ext cx="2558352" cy="41885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b="0" strike="noStrike" spc="-1" dirty="0">
                <a:solidFill>
                  <a:schemeClr val="tx2"/>
                </a:solidFill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Resultado nominal é a diferença do saldo da dívida fiscal líquida, em 31 de Dezembro do exercício em relação ao apurado no exercício anterior em 31 de Dezembro.</a:t>
            </a:r>
            <a:endParaRPr lang="pt-BR" sz="2000" b="0" strike="noStrike" spc="-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0D0792D-2DE7-CBCA-D440-FFA2E140D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30284"/>
              </p:ext>
            </p:extLst>
          </p:nvPr>
        </p:nvGraphicFramePr>
        <p:xfrm>
          <a:off x="3278188" y="1991734"/>
          <a:ext cx="8580225" cy="48029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1082">
                  <a:extLst>
                    <a:ext uri="{9D8B030D-6E8A-4147-A177-3AD203B41FA5}">
                      <a16:colId xmlns:a16="http://schemas.microsoft.com/office/drawing/2014/main" val="1683301307"/>
                    </a:ext>
                  </a:extLst>
                </a:gridCol>
                <a:gridCol w="2611922">
                  <a:extLst>
                    <a:ext uri="{9D8B030D-6E8A-4147-A177-3AD203B41FA5}">
                      <a16:colId xmlns:a16="http://schemas.microsoft.com/office/drawing/2014/main" val="1767173865"/>
                    </a:ext>
                  </a:extLst>
                </a:gridCol>
                <a:gridCol w="2577221">
                  <a:extLst>
                    <a:ext uri="{9D8B030D-6E8A-4147-A177-3AD203B41FA5}">
                      <a16:colId xmlns:a16="http://schemas.microsoft.com/office/drawing/2014/main" val="1803892848"/>
                    </a:ext>
                  </a:extLst>
                </a:gridCol>
              </a:tblGrid>
              <a:tr h="434039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Especificações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Previsão LDO 2025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Projetado LDO 2026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810838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Dívida Consolidada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2.879.714,48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2.612.820,80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65001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Deduções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9.163.397,88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-920.304,96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14184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Disponibilidade de Caixa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8.420.404,96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-920.304,96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694219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Disponibilidade de Caixa Bruta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9.547.837,69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74447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(-) Restos a Pagar Processados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580.196,31</a:t>
                      </a:r>
                    </a:p>
                    <a:p>
                      <a:pPr algn="r"/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858.923,62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724277"/>
                  </a:ext>
                </a:extLst>
              </a:tr>
              <a:tr h="606465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(-) Depósitos Restituíveis e Valores Vinculados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547.236,42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61.381,34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35284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Demais Haveres Financeiros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742.992,92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17983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Dívida Consolidada Líquida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-6.283.683,40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3.533.125,76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14895"/>
                  </a:ext>
                </a:extLst>
              </a:tr>
              <a:tr h="434039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Resultado Nominal – Meta Fiscal da LDO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-28.649,75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74574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2E4827F-FB82-7A44-3162-81F92875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7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11C61-C71A-2D60-E1F5-4E74B64F9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4B3CCFB-FFC8-5136-3128-EC6839816764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E0ACD83A-41DD-3B11-DBEA-0DA6F0DA9B3F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A913EFB3-FEC2-AC4C-277B-7DDE0BADD834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CF33A1B9-0BF3-233C-EC79-059A3784507D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36EA9C9-E045-FE8A-ECD9-CAE48D640439}"/>
              </a:ext>
            </a:extLst>
          </p:cNvPr>
          <p:cNvSpPr txBox="1"/>
          <p:nvPr/>
        </p:nvSpPr>
        <p:spPr>
          <a:xfrm>
            <a:off x="1985476" y="454998"/>
            <a:ext cx="9616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Estimativa de compensação e renúncia de receita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2026</a:t>
            </a:r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940C81-5A4D-154A-FA16-B013FBAC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75952"/>
              </p:ext>
            </p:extLst>
          </p:nvPr>
        </p:nvGraphicFramePr>
        <p:xfrm>
          <a:off x="2449903" y="2613136"/>
          <a:ext cx="9090923" cy="34283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9786">
                  <a:extLst>
                    <a:ext uri="{9D8B030D-6E8A-4147-A177-3AD203B41FA5}">
                      <a16:colId xmlns:a16="http://schemas.microsoft.com/office/drawing/2014/main" val="2992566382"/>
                    </a:ext>
                  </a:extLst>
                </a:gridCol>
                <a:gridCol w="1236774">
                  <a:extLst>
                    <a:ext uri="{9D8B030D-6E8A-4147-A177-3AD203B41FA5}">
                      <a16:colId xmlns:a16="http://schemas.microsoft.com/office/drawing/2014/main" val="2780550664"/>
                    </a:ext>
                  </a:extLst>
                </a:gridCol>
                <a:gridCol w="1280163">
                  <a:extLst>
                    <a:ext uri="{9D8B030D-6E8A-4147-A177-3AD203B41FA5}">
                      <a16:colId xmlns:a16="http://schemas.microsoft.com/office/drawing/2014/main" val="2809258903"/>
                    </a:ext>
                  </a:extLst>
                </a:gridCol>
                <a:gridCol w="874628">
                  <a:extLst>
                    <a:ext uri="{9D8B030D-6E8A-4147-A177-3AD203B41FA5}">
                      <a16:colId xmlns:a16="http://schemas.microsoft.com/office/drawing/2014/main" val="2723831624"/>
                    </a:ext>
                  </a:extLst>
                </a:gridCol>
                <a:gridCol w="1109271">
                  <a:extLst>
                    <a:ext uri="{9D8B030D-6E8A-4147-A177-3AD203B41FA5}">
                      <a16:colId xmlns:a16="http://schemas.microsoft.com/office/drawing/2014/main" val="3848172350"/>
                    </a:ext>
                  </a:extLst>
                </a:gridCol>
                <a:gridCol w="1109271">
                  <a:extLst>
                    <a:ext uri="{9D8B030D-6E8A-4147-A177-3AD203B41FA5}">
                      <a16:colId xmlns:a16="http://schemas.microsoft.com/office/drawing/2014/main" val="4002275236"/>
                    </a:ext>
                  </a:extLst>
                </a:gridCol>
                <a:gridCol w="1581030">
                  <a:extLst>
                    <a:ext uri="{9D8B030D-6E8A-4147-A177-3AD203B41FA5}">
                      <a16:colId xmlns:a16="http://schemas.microsoft.com/office/drawing/2014/main" val="2167174401"/>
                    </a:ext>
                  </a:extLst>
                </a:gridCol>
              </a:tblGrid>
              <a:tr h="9079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TRIBUTO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MODALIDADE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SETORES/ PROGRAMAS/ BENEFICIÁRIO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RENÚNCIA DE RECEITA PREVISTA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COMPENSAÇÃO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21215"/>
                  </a:ext>
                </a:extLst>
              </a:tr>
              <a:tr h="926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2026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2027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2028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75027"/>
                  </a:ext>
                </a:extLst>
              </a:tr>
              <a:tr h="1159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IMPOSTO SOBRE A PROPRIEDADE PREDIAL E TERRITORIAL URBANA - IPTU PRINCIPAL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REMISSÃO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POPULAÇÃO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50.000,00 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60.000,00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70.000,00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LIMITAÇÃO DE EMPENHO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8447516"/>
                  </a:ext>
                </a:extLst>
              </a:tr>
              <a:tr h="145441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TOTAL 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50.000,00 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60.000,00 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70.000,00 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0564305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822DD2A0-800B-2E6A-F591-6B93C36C3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1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E9E1-6874-6D21-85EF-1A9AC96D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CE6D35E-91CA-99E0-8635-9759AEF25A78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0E7A636E-9090-B79D-75FA-1A825B89D75D}"/>
              </a:ext>
            </a:extLst>
          </p:cNvPr>
          <p:cNvSpPr/>
          <p:nvPr/>
        </p:nvSpPr>
        <p:spPr bwMode="auto">
          <a:xfrm rot="10800000">
            <a:off x="-2" y="1832615"/>
            <a:ext cx="1457866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1C75058F-FE57-51B1-764C-DA0CF95C2F9F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68685A7-893B-F682-93C3-D2869A3DAB0B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3E1090-84CE-8257-E8BE-83C3EA92A936}"/>
              </a:ext>
            </a:extLst>
          </p:cNvPr>
          <p:cNvSpPr txBox="1"/>
          <p:nvPr/>
        </p:nvSpPr>
        <p:spPr>
          <a:xfrm>
            <a:off x="1827213" y="885824"/>
            <a:ext cx="96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Demonstrativo de Riscos Fiscais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D1449B1-6FD5-C7E8-46ED-762893269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53712"/>
              </p:ext>
            </p:extLst>
          </p:nvPr>
        </p:nvGraphicFramePr>
        <p:xfrm>
          <a:off x="1872796" y="3137412"/>
          <a:ext cx="10131522" cy="33656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27094">
                  <a:extLst>
                    <a:ext uri="{9D8B030D-6E8A-4147-A177-3AD203B41FA5}">
                      <a16:colId xmlns:a16="http://schemas.microsoft.com/office/drawing/2014/main" val="1400550046"/>
                    </a:ext>
                  </a:extLst>
                </a:gridCol>
                <a:gridCol w="1184013">
                  <a:extLst>
                    <a:ext uri="{9D8B030D-6E8A-4147-A177-3AD203B41FA5}">
                      <a16:colId xmlns:a16="http://schemas.microsoft.com/office/drawing/2014/main" val="369636801"/>
                    </a:ext>
                  </a:extLst>
                </a:gridCol>
                <a:gridCol w="2327128">
                  <a:extLst>
                    <a:ext uri="{9D8B030D-6E8A-4147-A177-3AD203B41FA5}">
                      <a16:colId xmlns:a16="http://schemas.microsoft.com/office/drawing/2014/main" val="3384452389"/>
                    </a:ext>
                  </a:extLst>
                </a:gridCol>
                <a:gridCol w="993287">
                  <a:extLst>
                    <a:ext uri="{9D8B030D-6E8A-4147-A177-3AD203B41FA5}">
                      <a16:colId xmlns:a16="http://schemas.microsoft.com/office/drawing/2014/main" val="2356588958"/>
                    </a:ext>
                  </a:extLst>
                </a:gridCol>
              </a:tblGrid>
              <a:tr h="20740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PASSIVOS CONTINGENTES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PROVIDÊNCIAS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25044"/>
                  </a:ext>
                </a:extLst>
              </a:tr>
              <a:tr h="1975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Descrição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Valor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Descrição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Valor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671605"/>
                  </a:ext>
                </a:extLst>
              </a:tr>
              <a:tr h="207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ASSISTÊNCIAS DIVERSAS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50.000,00 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RESERVA DE CONTINGÊNCIA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160.000,00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036002"/>
                  </a:ext>
                </a:extLst>
              </a:tr>
              <a:tr h="387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DEMANDAS JUDICIAIS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110.000,00 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81969"/>
                  </a:ext>
                </a:extLst>
              </a:tr>
              <a:tr h="3871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160.000,00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</a:t>
                      </a:r>
                      <a:endParaRPr lang="pt-BR" sz="125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160.000,00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2530113"/>
                  </a:ext>
                </a:extLst>
              </a:tr>
              <a:tr h="19753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15854"/>
                  </a:ext>
                </a:extLst>
              </a:tr>
              <a:tr h="20740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DEMAIS RISCOS FISCAIS PASSIVOS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PROVIDÊNCIAS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32865"/>
                  </a:ext>
                </a:extLst>
              </a:tr>
              <a:tr h="2074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Descrição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Valor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Descrição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Valor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66023"/>
                  </a:ext>
                </a:extLst>
              </a:tr>
              <a:tr h="387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FRUSTRAÇÃO DE ARRECADAÇÃO</a:t>
                      </a:r>
                      <a:endParaRPr lang="pt-BR" sz="125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1.000.000,00 </a:t>
                      </a:r>
                      <a:endParaRPr lang="pt-BR" sz="125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LIMITAÇÃO DE EMPENHO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1.000.000,00</a:t>
                      </a:r>
                    </a:p>
                    <a:p>
                      <a:pPr algn="ctr" rtl="0" fontAlgn="ctr"/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3229513"/>
                  </a:ext>
                </a:extLst>
              </a:tr>
              <a:tr h="1975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OUTROS RISCOS FISCAIS: RESTITUIÇÃO DE TRIBUTOS A MAIOR E OUTROS</a:t>
                      </a:r>
                      <a:endParaRPr lang="pt-BR" sz="125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50.000,00 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50" b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50.000,00 </a:t>
                      </a:r>
                      <a:endParaRPr lang="pt-BR" sz="125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0463742"/>
                  </a:ext>
                </a:extLst>
              </a:tr>
              <a:tr h="3871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1.050.000,00 </a:t>
                      </a:r>
                      <a:endParaRPr lang="pt-BR" sz="125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1.050.000,00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7453786"/>
                  </a:ext>
                </a:extLst>
              </a:tr>
              <a:tr h="3871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pt-BR" sz="125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1.210.000,00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5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1.210.000,00 </a:t>
                      </a:r>
                      <a:endParaRPr lang="pt-BR" sz="125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876756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E34744E-C682-BE6B-7ADE-1B277E3B9111}"/>
              </a:ext>
            </a:extLst>
          </p:cNvPr>
          <p:cNvSpPr txBox="1"/>
          <p:nvPr/>
        </p:nvSpPr>
        <p:spPr>
          <a:xfrm>
            <a:off x="2130337" y="1797980"/>
            <a:ext cx="9616440" cy="115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/>
                </a:solidFill>
                <a:latin typeface="Segoe UI" panose="020B0502040204020203" pitchFamily="34" charset="0"/>
                <a:ea typeface="Roboto Light" pitchFamily="2" charset="0"/>
                <a:cs typeface="Segoe UI" panose="020B0502040204020203" pitchFamily="34" charset="0"/>
              </a:rPr>
              <a:t>"§ 3º - A Lei de Diretrizes Orçamentárias conterá o Anexo de Riscos Fiscais, onde serão avaliados os passivos contingentes e outros riscos capazes de afetar  as Contas Públicas, informando as providências a serem tomadas caso se concretizem."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D0A320E-44EB-0203-72B9-D3DC529B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92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38998">
              <a:srgbClr val="D36578"/>
            </a:gs>
            <a:gs pos="8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AD487-E7CF-66B5-A27E-8FEA4AC6E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3917137-19D8-9DEE-BEC0-A302CF8E5AC9}"/>
              </a:ext>
            </a:extLst>
          </p:cNvPr>
          <p:cNvCxnSpPr/>
          <p:nvPr/>
        </p:nvCxnSpPr>
        <p:spPr>
          <a:xfrm>
            <a:off x="148771" y="5497289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8DA0D5-671E-ED3E-10AC-97D70BF0D1FD}"/>
              </a:ext>
            </a:extLst>
          </p:cNvPr>
          <p:cNvSpPr txBox="1"/>
          <p:nvPr/>
        </p:nvSpPr>
        <p:spPr>
          <a:xfrm>
            <a:off x="2921345" y="5297234"/>
            <a:ext cx="66371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População, façam suas sugestões até 14/04/25, participe!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A6A76E7-91E6-AC39-92DA-022760935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933" y="2462775"/>
            <a:ext cx="9144000" cy="23876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Prazo Legal da LDO</a:t>
            </a:r>
            <a:br>
              <a:rPr lang="pt-BR" sz="5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lang="pt-BR" sz="28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pt-BR" sz="280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acordo com a Constituição Federal/88, o prazo para a entrega do Projeto de Lei da LDO 2026 é de até 15 de Abril de 2025.</a:t>
            </a:r>
            <a:endParaRPr lang="pt-BR" sz="5400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Imagem 1" descr="Texto">
            <a:extLst>
              <a:ext uri="{FF2B5EF4-FFF2-40B4-BE49-F238E27FC236}">
                <a16:creationId xmlns:a16="http://schemas.microsoft.com/office/drawing/2014/main" id="{395E3332-974C-166A-0A03-29F26A024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66" y="53604"/>
            <a:ext cx="7953534" cy="21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08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522FCDE-5567-E700-9A3E-943219BBB318}"/>
              </a:ext>
            </a:extLst>
          </p:cNvPr>
          <p:cNvCxnSpPr/>
          <p:nvPr/>
        </p:nvCxnSpPr>
        <p:spPr>
          <a:xfrm>
            <a:off x="326571" y="4963889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FDF374-4F78-8669-8FDA-32DC21F8158C}"/>
              </a:ext>
            </a:extLst>
          </p:cNvPr>
          <p:cNvSpPr txBox="1"/>
          <p:nvPr/>
        </p:nvSpPr>
        <p:spPr>
          <a:xfrm>
            <a:off x="2777412" y="4591433"/>
            <a:ext cx="66371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Prefeitura Municipal de Cachoeira Alta</a:t>
            </a:r>
            <a:b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Respeito, trabalho e Progresso!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910C170-64A2-F097-413B-EA05E79E1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933" y="1738205"/>
            <a:ext cx="9144000" cy="23876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Projeto de Lei de Diretrizes Orçamentárias – LDO 2026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6070BA-CC1B-04DF-B430-A18C010E21F6}"/>
              </a:ext>
            </a:extLst>
          </p:cNvPr>
          <p:cNvSpPr txBox="1"/>
          <p:nvPr/>
        </p:nvSpPr>
        <p:spPr>
          <a:xfrm>
            <a:off x="2921345" y="5877558"/>
            <a:ext cx="66371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Cachoeira Alta/GO, Abril de 2025.</a:t>
            </a: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3AA0550C-673D-1AD0-7F37-16D5EB93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33" y="200188"/>
            <a:ext cx="7953534" cy="21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D805A-6153-CBFE-37E5-B753D4AD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E8472C4-8194-9412-1E14-8CA4C128DA17}"/>
              </a:ext>
            </a:extLst>
          </p:cNvPr>
          <p:cNvCxnSpPr/>
          <p:nvPr/>
        </p:nvCxnSpPr>
        <p:spPr>
          <a:xfrm>
            <a:off x="326571" y="4963889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09C9DDCC-C8E8-4D82-5A7B-60C69EAEB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933" y="2576289"/>
            <a:ext cx="9144000" cy="23876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Dúvidas ou Sugestões:</a:t>
            </a:r>
            <a:br>
              <a:rPr lang="pt-BR" sz="5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pt-BR" sz="31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E-mail: </a:t>
            </a:r>
            <a:r>
              <a:rPr lang="pt-BR" sz="310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administração@cachoeiraalta.go.gov.br</a:t>
            </a:r>
            <a:br>
              <a:rPr lang="pt-BR" sz="310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pt-BR" sz="54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D2C03F-9AA1-D25A-0237-BEDF151BC6DF}"/>
              </a:ext>
            </a:extLst>
          </p:cNvPr>
          <p:cNvSpPr txBox="1"/>
          <p:nvPr/>
        </p:nvSpPr>
        <p:spPr>
          <a:xfrm>
            <a:off x="2921345" y="5801974"/>
            <a:ext cx="66371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Cachoeira Alta/GO, Abril de 2025.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008CC0-ACDF-5824-9C27-8C4A9E06638E}"/>
              </a:ext>
            </a:extLst>
          </p:cNvPr>
          <p:cNvSpPr txBox="1"/>
          <p:nvPr/>
        </p:nvSpPr>
        <p:spPr>
          <a:xfrm>
            <a:off x="2777412" y="4591433"/>
            <a:ext cx="66371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Prefeitura Municipal de Cachoeira Alta</a:t>
            </a:r>
            <a:b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Respeito, trabalho e Progresso!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D4B69A-C04A-BD36-9B1B-DB5B68D7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48" y="190443"/>
            <a:ext cx="7955970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C4D6-3AC5-4A05-C416-F3329170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E8C6FF11-C72A-0A50-FFDB-E3F6081DEDC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E978FC54-5652-F378-50E2-772092C667D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4C7918E-2627-5502-27D3-17464F8799D8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D0381A-49CE-FF1B-F81C-2714C0D7EBAF}"/>
              </a:ext>
            </a:extLst>
          </p:cNvPr>
          <p:cNvSpPr txBox="1"/>
          <p:nvPr/>
        </p:nvSpPr>
        <p:spPr>
          <a:xfrm>
            <a:off x="2061407" y="2010353"/>
            <a:ext cx="927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de Diretrizes Orçamentárias - LDO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74EA657-233E-255C-5E5B-35E6C8DCF158}"/>
              </a:ext>
            </a:extLst>
          </p:cNvPr>
          <p:cNvSpPr txBox="1"/>
          <p:nvPr/>
        </p:nvSpPr>
        <p:spPr>
          <a:xfrm>
            <a:off x="2061407" y="531088"/>
            <a:ext cx="96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É LDO?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2B99D73-CA4F-46D6-776D-E0B0F9AAFAEA}"/>
              </a:ext>
            </a:extLst>
          </p:cNvPr>
          <p:cNvSpPr txBox="1"/>
          <p:nvPr/>
        </p:nvSpPr>
        <p:spPr>
          <a:xfrm>
            <a:off x="2350660" y="2657766"/>
            <a:ext cx="6637176" cy="326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Prevista no art. 165, inciso II da CF/88 </a:t>
            </a:r>
            <a:r>
              <a:rPr lang="pt-BR" altLang="pt-BR" sz="2000" b="1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alt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LDO é um elo entre o Plano Plurianual – PPA e a Lei Orçamentária Anual – LOA.</a:t>
            </a:r>
          </a:p>
          <a:p>
            <a:pPr>
              <a:lnSpc>
                <a:spcPct val="150000"/>
              </a:lnSpc>
            </a:pPr>
            <a:endParaRPr lang="pt-BR" altLang="pt-BR" sz="2000" dirty="0">
              <a:solidFill>
                <a:srgbClr val="1F467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sz="20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 função da LDO </a:t>
            </a:r>
            <a:r>
              <a:rPr lang="pt-BR" altLang="pt-BR" sz="2000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Selecionar, dentre as ações previstas no PPA, aquelas que terão prioridade na execução do orçamento do ano seguinte.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731FC9-73BA-AA8D-F735-478E45C4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1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A4AA5-FA52-5215-71F4-65FF03C0B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641EA22E-E621-1FB8-DA06-2FEC9988E0C5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8E8BA808-73BE-44B0-8891-2E7B178F1FF1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2CF87ECC-5592-37CB-B384-6B559E4454F5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34F358-0D2B-2349-C88A-AB12A805935B}"/>
              </a:ext>
            </a:extLst>
          </p:cNvPr>
          <p:cNvSpPr txBox="1"/>
          <p:nvPr/>
        </p:nvSpPr>
        <p:spPr>
          <a:xfrm>
            <a:off x="4018082" y="2126439"/>
            <a:ext cx="7946755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165 e 166 da Constituição Federal/88: </a:t>
            </a:r>
            <a:r>
              <a:rPr lang="pt-BR" altLang="pt-BR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Definem os instrumentos de planejamento e orçamento, e a forma de apreciação pelas casas legislativas.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5 da Lei Complementar 101/00: </a:t>
            </a:r>
            <a:r>
              <a:rPr lang="pt-BR" altLang="pt-BR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de Responsabilidade Fiscal, estabelece normas e premissas básicas do planejamento, controle, transparência e responsabilização na gestão fiscal.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dirty="0">
              <a:solidFill>
                <a:srgbClr val="1F467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4.320/64: </a:t>
            </a:r>
            <a:r>
              <a:rPr lang="pt-BR" altLang="pt-BR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Estabelece normas gerais para elaboração e controle dos orçamentos e balanços – Municípios.</a:t>
            </a:r>
          </a:p>
        </p:txBody>
      </p: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505944E9-F039-9232-2BD4-12A5EF23A4F2}"/>
              </a:ext>
            </a:extLst>
          </p:cNvPr>
          <p:cNvSpPr/>
          <p:nvPr/>
        </p:nvSpPr>
        <p:spPr bwMode="auto">
          <a:xfrm rot="19800000">
            <a:off x="2453110" y="2319468"/>
            <a:ext cx="1053695" cy="1050870"/>
          </a:xfrm>
          <a:prstGeom prst="round1Rect">
            <a:avLst>
              <a:gd name="adj" fmla="val 1236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8B3C7272-4AB1-693E-27B2-F5A872B1D515}"/>
              </a:ext>
            </a:extLst>
          </p:cNvPr>
          <p:cNvSpPr/>
          <p:nvPr/>
        </p:nvSpPr>
        <p:spPr bwMode="auto">
          <a:xfrm rot="19800000">
            <a:off x="2453109" y="3770731"/>
            <a:ext cx="1053695" cy="1050870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6C08EA5E-9B36-DCBC-6121-C4B547DDB687}"/>
              </a:ext>
            </a:extLst>
          </p:cNvPr>
          <p:cNvSpPr/>
          <p:nvPr/>
        </p:nvSpPr>
        <p:spPr bwMode="auto">
          <a:xfrm rot="19800000">
            <a:off x="2530432" y="5127870"/>
            <a:ext cx="1053695" cy="1050870"/>
          </a:xfrm>
          <a:prstGeom prst="round1Rect">
            <a:avLst>
              <a:gd name="adj" fmla="val 12369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C31FF-2053-3033-236D-E9D70D2BA8EF}"/>
              </a:ext>
            </a:extLst>
          </p:cNvPr>
          <p:cNvSpPr txBox="1"/>
          <p:nvPr/>
        </p:nvSpPr>
        <p:spPr>
          <a:xfrm>
            <a:off x="2524134" y="2561070"/>
            <a:ext cx="123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006D287-2ECE-0AE2-5150-C101FF531884}"/>
              </a:ext>
            </a:extLst>
          </p:cNvPr>
          <p:cNvSpPr txBox="1"/>
          <p:nvPr/>
        </p:nvSpPr>
        <p:spPr>
          <a:xfrm>
            <a:off x="2502796" y="3997998"/>
            <a:ext cx="123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4F6145-D5F2-EA17-CD64-83036E140282}"/>
              </a:ext>
            </a:extLst>
          </p:cNvPr>
          <p:cNvSpPr txBox="1"/>
          <p:nvPr/>
        </p:nvSpPr>
        <p:spPr>
          <a:xfrm>
            <a:off x="2618781" y="5352363"/>
            <a:ext cx="123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D830E4B-F208-3B85-E984-BC5FCA4F7C1A}"/>
              </a:ext>
            </a:extLst>
          </p:cNvPr>
          <p:cNvSpPr txBox="1"/>
          <p:nvPr/>
        </p:nvSpPr>
        <p:spPr>
          <a:xfrm>
            <a:off x="2323125" y="413922"/>
            <a:ext cx="9616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Fundamentos Legais</a:t>
            </a:r>
          </a:p>
          <a:p>
            <a:r>
              <a:rPr lang="pt-BR" alt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Instrumentos de Planejamento</a:t>
            </a:r>
            <a:endParaRPr lang="pt-BR" altLang="pt-BR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0F504F-F3FC-7843-7DE5-E69B9A124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5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054C-7D43-DD45-F851-1AAB8D40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23580F2E-9896-CE1F-8699-6969DFD26B87}"/>
              </a:ext>
            </a:extLst>
          </p:cNvPr>
          <p:cNvSpPr/>
          <p:nvPr/>
        </p:nvSpPr>
        <p:spPr bwMode="auto">
          <a:xfrm rot="19800000">
            <a:off x="2530432" y="5127870"/>
            <a:ext cx="1053695" cy="1050870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dirty="0"/>
          </a:p>
        </p:txBody>
      </p: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B8D33FCC-ADBB-8F41-9362-AD45FB637D9B}"/>
              </a:ext>
            </a:extLst>
          </p:cNvPr>
          <p:cNvSpPr/>
          <p:nvPr/>
        </p:nvSpPr>
        <p:spPr bwMode="auto">
          <a:xfrm rot="19800000">
            <a:off x="2453110" y="2319468"/>
            <a:ext cx="1053695" cy="1050870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1" name="Retângulo: Único Canto Arredondado 10">
            <a:extLst>
              <a:ext uri="{FF2B5EF4-FFF2-40B4-BE49-F238E27FC236}">
                <a16:creationId xmlns:a16="http://schemas.microsoft.com/office/drawing/2014/main" id="{C50679E4-ABC2-B2EB-76E7-F8FB97685FD3}"/>
              </a:ext>
            </a:extLst>
          </p:cNvPr>
          <p:cNvSpPr/>
          <p:nvPr/>
        </p:nvSpPr>
        <p:spPr bwMode="auto">
          <a:xfrm rot="19800000">
            <a:off x="2453109" y="3770731"/>
            <a:ext cx="1053695" cy="1050870"/>
          </a:xfrm>
          <a:prstGeom prst="round1Rect">
            <a:avLst>
              <a:gd name="adj" fmla="val 12369"/>
            </a:avLst>
          </a:prstGeom>
          <a:solidFill>
            <a:srgbClr val="1F46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71D26A93-2741-CFCB-07CD-2ADC21AD5E25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10FE510A-CAE8-E499-FAD2-A33374E51A7C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91F2DDCE-839A-E824-35E7-8C6743A6C1FE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FB0B46-D11C-CF47-9B16-AA54793E8982}"/>
              </a:ext>
            </a:extLst>
          </p:cNvPr>
          <p:cNvSpPr txBox="1"/>
          <p:nvPr/>
        </p:nvSpPr>
        <p:spPr>
          <a:xfrm>
            <a:off x="2061407" y="531088"/>
            <a:ext cx="9616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Fundamentos Legais</a:t>
            </a:r>
          </a:p>
          <a:p>
            <a:r>
              <a:rPr lang="pt-BR" alt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Instrumentos de Planejamento</a:t>
            </a:r>
            <a:endParaRPr lang="pt-BR" altLang="pt-BR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FC9811-96D3-649F-6E5A-105A0EE144C9}"/>
              </a:ext>
            </a:extLst>
          </p:cNvPr>
          <p:cNvSpPr txBox="1"/>
          <p:nvPr/>
        </p:nvSpPr>
        <p:spPr>
          <a:xfrm>
            <a:off x="2524134" y="2561070"/>
            <a:ext cx="123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CBD6288-5517-7DD4-A3BC-DA923EBDC2F0}"/>
              </a:ext>
            </a:extLst>
          </p:cNvPr>
          <p:cNvSpPr txBox="1"/>
          <p:nvPr/>
        </p:nvSpPr>
        <p:spPr>
          <a:xfrm>
            <a:off x="2502796" y="3997998"/>
            <a:ext cx="123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6270132-24CA-CAE2-19E1-4C13CF4AEFF1}"/>
              </a:ext>
            </a:extLst>
          </p:cNvPr>
          <p:cNvSpPr txBox="1"/>
          <p:nvPr/>
        </p:nvSpPr>
        <p:spPr>
          <a:xfrm>
            <a:off x="2618781" y="5352363"/>
            <a:ext cx="123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0264D7-1E9F-DD6B-4216-45651B18B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050104"/>
              </p:ext>
            </p:extLst>
          </p:nvPr>
        </p:nvGraphicFramePr>
        <p:xfrm>
          <a:off x="5119576" y="1980138"/>
          <a:ext cx="7056784" cy="462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141F3C40-69FE-7B4A-6DEA-1F8EE04B0BD7}"/>
              </a:ext>
            </a:extLst>
          </p:cNvPr>
          <p:cNvSpPr/>
          <p:nvPr/>
        </p:nvSpPr>
        <p:spPr bwMode="auto">
          <a:xfrm rot="19800000">
            <a:off x="3951070" y="5078239"/>
            <a:ext cx="1053695" cy="1050870"/>
          </a:xfrm>
          <a:prstGeom prst="round1Rect">
            <a:avLst>
              <a:gd name="adj" fmla="val 12369"/>
            </a:avLst>
          </a:prstGeom>
          <a:solidFill>
            <a:srgbClr val="ED7E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BC4A38-4DF8-57B9-F60C-31A922DFFC27}"/>
              </a:ext>
            </a:extLst>
          </p:cNvPr>
          <p:cNvSpPr txBox="1"/>
          <p:nvPr/>
        </p:nvSpPr>
        <p:spPr>
          <a:xfrm>
            <a:off x="3878022" y="5206094"/>
            <a:ext cx="1265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spc="-1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EMENDAS</a:t>
            </a:r>
          </a:p>
          <a:p>
            <a:pPr algn="ctr"/>
            <a:r>
              <a:rPr lang="pt-BR" sz="1400" b="1" spc="-1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</a:t>
            </a:r>
          </a:p>
          <a:p>
            <a:pPr algn="ctr"/>
            <a:r>
              <a:rPr lang="pt-BR" sz="1400" b="1" spc="-1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AF62C5-D7A5-103B-DCA1-827817743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2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2DC0-53FE-1FB1-68D7-3B79FD32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1CA325B-D30E-2ED7-D509-A471E93930A1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F2264A83-F984-0192-7746-626763A3025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9E30F299-F603-EEEC-4088-9721560D928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7524E961-B913-C7BF-A13D-14920CCE6994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13A8D4-FD9C-B353-FA3D-6FF39FDA5A73}"/>
              </a:ext>
            </a:extLst>
          </p:cNvPr>
          <p:cNvSpPr txBox="1"/>
          <p:nvPr/>
        </p:nvSpPr>
        <p:spPr>
          <a:xfrm>
            <a:off x="2061407" y="2010353"/>
            <a:ext cx="927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de Diretrizes Orçamentárias - LDO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F89C11-2765-7492-CAFF-1F50D43DDF8D}"/>
              </a:ext>
            </a:extLst>
          </p:cNvPr>
          <p:cNvSpPr txBox="1"/>
          <p:nvPr/>
        </p:nvSpPr>
        <p:spPr>
          <a:xfrm>
            <a:off x="2061407" y="531088"/>
            <a:ext cx="96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Metas Fiscais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05E6285-2B6B-99A3-9384-EF595696886E}"/>
              </a:ext>
            </a:extLst>
          </p:cNvPr>
          <p:cNvSpPr txBox="1"/>
          <p:nvPr/>
        </p:nvSpPr>
        <p:spPr>
          <a:xfrm>
            <a:off x="2206033" y="2958507"/>
            <a:ext cx="8986034" cy="279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pt-BR" dirty="0">
                <a:solidFill>
                  <a:srgbClr val="1F46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Representam os resultados a serem alcançados para variáveis fiscais visando atingir os objetivos desejados pelo ente da Federação quanto a trajetória de endividamento no médio prazo. Pelo princípio da gestão fiscal responsável, as metas apresentam a conexão entre o planejamento, a elaboração e a execução do orçamento. Parâmetros indicam o rumo da política fiscal para os próximos exercícios e servem de indicadores para a promoção da limitação de empenho e de movimentação financeira.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E98200-C7AC-A8BC-B057-609AE71E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8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04C7-71D4-7AD4-E48A-81C9F913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DA9CC5B-D88C-33E2-827B-A0361D5D2155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5A939C83-89DF-9D41-BE1C-26D3780986D2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746E45F8-6C2D-4501-6A78-6959C163DA86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F3B8E2C4-AE35-C330-A897-2C92BA1D0CAD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0D0EFB-7D73-60D4-4D51-2074FB51D89F}"/>
              </a:ext>
            </a:extLst>
          </p:cNvPr>
          <p:cNvSpPr txBox="1"/>
          <p:nvPr/>
        </p:nvSpPr>
        <p:spPr>
          <a:xfrm>
            <a:off x="2061407" y="531088"/>
            <a:ext cx="96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Percentual Reajustado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AC559662-5C98-66FA-7AB1-A9C21B607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359115"/>
              </p:ext>
            </p:extLst>
          </p:nvPr>
        </p:nvGraphicFramePr>
        <p:xfrm>
          <a:off x="2048553" y="2238185"/>
          <a:ext cx="9920520" cy="3782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82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51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600" b="0" u="sng" strike="noStrike" kern="1200" spc="-1" dirty="0">
                          <a:solidFill>
                            <a:schemeClr val="tx1"/>
                          </a:solidFill>
                        </a:rPr>
                        <a:t>PERCENTUAL REAJUSTADO</a:t>
                      </a:r>
                      <a:endParaRPr lang="pt-BR" sz="2600" b="0" u="sng" strike="noStrike" kern="1200" spc="-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0" marR="936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600" b="0" strike="noStrike" spc="-1" dirty="0">
                          <a:solidFill>
                            <a:schemeClr val="tx2"/>
                          </a:solidFill>
                        </a:rPr>
                        <a:t>Para o exercício de 2026 foi corrigido em relação ao executado em </a:t>
                      </a:r>
                      <a:r>
                        <a:rPr lang="pt-BR" sz="2600" b="0" u="sng" strike="noStrike" spc="-1" dirty="0">
                          <a:solidFill>
                            <a:schemeClr val="tx2"/>
                          </a:solidFill>
                          <a:uFillTx/>
                        </a:rPr>
                        <a:t>2024</a:t>
                      </a:r>
                      <a:endParaRPr lang="pt-BR" sz="2600" b="0" strike="noStrike" spc="-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0" marR="93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800" b="0" strike="noStrike" spc="-1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pt-BR" sz="2800" b="0" strike="noStrike" spc="-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0" marR="936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600" b="0" strike="noStrike" spc="-1" dirty="0">
                          <a:solidFill>
                            <a:schemeClr val="tx2"/>
                          </a:solidFill>
                        </a:rPr>
                        <a:t>Para o exercício de 2027 foi corrigido em relação ao exercício de 2026</a:t>
                      </a:r>
                      <a:endParaRPr lang="pt-BR" sz="2600" b="0" strike="noStrike" spc="-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0" marR="93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800" b="0" strike="noStrike" spc="-1" dirty="0">
                          <a:solidFill>
                            <a:schemeClr val="tx2"/>
                          </a:solidFill>
                        </a:rPr>
                        <a:t>5%</a:t>
                      </a:r>
                      <a:endParaRPr lang="pt-BR" sz="2800" b="0" strike="noStrike" spc="-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0" marR="936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600" b="0" strike="noStrike" spc="-1" dirty="0">
                          <a:solidFill>
                            <a:schemeClr val="tx2"/>
                          </a:solidFill>
                        </a:rPr>
                        <a:t>Para o exercício de 2028 foi corrigido em relação ao exercício de 2027</a:t>
                      </a:r>
                      <a:endParaRPr lang="pt-BR" sz="2600" b="0" strike="noStrike" spc="-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0" marR="93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2800" b="0" strike="noStrike" spc="-1" dirty="0">
                          <a:solidFill>
                            <a:schemeClr val="tx2"/>
                          </a:solidFill>
                        </a:rPr>
                        <a:t>5%</a:t>
                      </a:r>
                      <a:endParaRPr lang="pt-BR" sz="2800" b="0" strike="noStrike" spc="-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60" marR="936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81E43921-2D6B-D3F1-9FC6-CA985293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3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69D22-3645-E565-4D9F-99C834BF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99CC2D48-1A9B-4A25-525E-FCF511557969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BC5544F1-8FF2-7512-1F77-C2527A95E0F5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447F067E-50B3-2CE0-25AD-4AF376A00EA7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EB732ECA-ABE6-555B-B02A-1F2C282A99C5}"/>
              </a:ext>
            </a:extLst>
          </p:cNvPr>
          <p:cNvSpPr/>
          <p:nvPr/>
        </p:nvSpPr>
        <p:spPr bwMode="auto">
          <a:xfrm>
            <a:off x="1827213" y="-2"/>
            <a:ext cx="10363201" cy="1630394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4EF123-7304-C099-8828-E3AA5AA097AA}"/>
              </a:ext>
            </a:extLst>
          </p:cNvPr>
          <p:cNvSpPr txBox="1"/>
          <p:nvPr/>
        </p:nvSpPr>
        <p:spPr>
          <a:xfrm>
            <a:off x="1889199" y="354812"/>
            <a:ext cx="961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Demonstrativo de Metas Fiscais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C15A314-9F02-1643-F3F8-0A0B2A7B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E7D5DF9-1A1D-80F7-A97C-B58AD672F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47141"/>
              </p:ext>
            </p:extLst>
          </p:nvPr>
        </p:nvGraphicFramePr>
        <p:xfrm>
          <a:off x="2169459" y="2145600"/>
          <a:ext cx="9439836" cy="4053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6411">
                  <a:extLst>
                    <a:ext uri="{9D8B030D-6E8A-4147-A177-3AD203B41FA5}">
                      <a16:colId xmlns:a16="http://schemas.microsoft.com/office/drawing/2014/main" val="2902399713"/>
                    </a:ext>
                  </a:extLst>
                </a:gridCol>
                <a:gridCol w="1651971">
                  <a:extLst>
                    <a:ext uri="{9D8B030D-6E8A-4147-A177-3AD203B41FA5}">
                      <a16:colId xmlns:a16="http://schemas.microsoft.com/office/drawing/2014/main" val="1001088061"/>
                    </a:ext>
                  </a:extLst>
                </a:gridCol>
                <a:gridCol w="1633818">
                  <a:extLst>
                    <a:ext uri="{9D8B030D-6E8A-4147-A177-3AD203B41FA5}">
                      <a16:colId xmlns:a16="http://schemas.microsoft.com/office/drawing/2014/main" val="4169591042"/>
                    </a:ext>
                  </a:extLst>
                </a:gridCol>
                <a:gridCol w="1633818">
                  <a:extLst>
                    <a:ext uri="{9D8B030D-6E8A-4147-A177-3AD203B41FA5}">
                      <a16:colId xmlns:a16="http://schemas.microsoft.com/office/drawing/2014/main" val="2353964393"/>
                    </a:ext>
                  </a:extLst>
                </a:gridCol>
                <a:gridCol w="1633818">
                  <a:extLst>
                    <a:ext uri="{9D8B030D-6E8A-4147-A177-3AD203B41FA5}">
                      <a16:colId xmlns:a16="http://schemas.microsoft.com/office/drawing/2014/main" val="1713468500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ESPECIFICAÇÃO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EXECUTADO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VIGENTE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0439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92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RECEITA TOTAL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59.729.592,52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61.292.371,90 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74.501.817,61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95.494.384,20 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4500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RECEITAS CORRENTES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64.474.772,88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65.302.142,78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74.800.332,21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97.084.776,20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366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Tributária 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8.963.917,71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10.442.068,92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12.231.736,69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14.936.002,00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1595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de Contribuições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8788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Patrimonial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515.490,27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499.290,41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702.683,41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2.071.660,20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1733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Agropecuária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707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de Serviços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5387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Transferências Correntes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54.140.845,64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54.141.736,54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61.701.366,11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66.994.825,00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180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Outras Receitas Correntes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854.519,26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219.046,91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164.546,00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13.082.289,00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49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DEDUÇÃO DA RECEITA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6.927.740,12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7.264.721,68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7.971.780,78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8.727.392,00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387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RECEITAS DE CAPITAL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2.182.559,76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4.104.559,34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7.673.266,18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7.137.000,00</a:t>
                      </a:r>
                      <a:endParaRPr lang="pt-BR" sz="16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568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Operações de Crédito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439.368,71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1.100.000,00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5.520.788,06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3.520.000,00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108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Alienação de Bens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633.200,00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30.200,00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837.301,00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210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Transferências de Capital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1.109.991,05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>
                          <a:solidFill>
                            <a:schemeClr val="tx2"/>
                          </a:solidFill>
                          <a:effectLst/>
                        </a:rPr>
                        <a:t>2.124.750,80</a:t>
                      </a:r>
                      <a:endParaRPr lang="pt-BR" sz="16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1.315.177,12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3.617.000,00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70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19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7D7AA-C995-650A-8199-086676489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C69E2FCA-51FB-2451-B6F2-366A871BAC79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D2BAFBD2-E25A-4F73-4046-70B49B8D72C2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8B837218-6C76-CD8C-4F8B-2645AB388DBC}"/>
              </a:ext>
            </a:extLst>
          </p:cNvPr>
          <p:cNvSpPr/>
          <p:nvPr/>
        </p:nvSpPr>
        <p:spPr bwMode="auto">
          <a:xfrm>
            <a:off x="1827213" y="-2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FC89C1-1219-FBC8-05FC-7BB82DB8B5C0}"/>
              </a:ext>
            </a:extLst>
          </p:cNvPr>
          <p:cNvSpPr txBox="1"/>
          <p:nvPr/>
        </p:nvSpPr>
        <p:spPr>
          <a:xfrm>
            <a:off x="1827213" y="511448"/>
            <a:ext cx="961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Demonstrativo de Metas Fiscais </a:t>
            </a:r>
            <a:b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Receitas - Projeção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CB9381-9CE6-07DD-264B-5AD72CEA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07" y="199910"/>
            <a:ext cx="2392845" cy="1371828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A411E16-D9DC-9CC1-6CDB-B3A7F26F4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1176"/>
              </p:ext>
            </p:extLst>
          </p:nvPr>
        </p:nvGraphicFramePr>
        <p:xfrm>
          <a:off x="62753" y="2089542"/>
          <a:ext cx="11967883" cy="40064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43464">
                  <a:extLst>
                    <a:ext uri="{9D8B030D-6E8A-4147-A177-3AD203B41FA5}">
                      <a16:colId xmlns:a16="http://schemas.microsoft.com/office/drawing/2014/main" val="3682252367"/>
                    </a:ext>
                  </a:extLst>
                </a:gridCol>
                <a:gridCol w="1341228">
                  <a:extLst>
                    <a:ext uri="{9D8B030D-6E8A-4147-A177-3AD203B41FA5}">
                      <a16:colId xmlns:a16="http://schemas.microsoft.com/office/drawing/2014/main" val="3564674089"/>
                    </a:ext>
                  </a:extLst>
                </a:gridCol>
                <a:gridCol w="1326490">
                  <a:extLst>
                    <a:ext uri="{9D8B030D-6E8A-4147-A177-3AD203B41FA5}">
                      <a16:colId xmlns:a16="http://schemas.microsoft.com/office/drawing/2014/main" val="3729851475"/>
                    </a:ext>
                  </a:extLst>
                </a:gridCol>
                <a:gridCol w="1326490">
                  <a:extLst>
                    <a:ext uri="{9D8B030D-6E8A-4147-A177-3AD203B41FA5}">
                      <a16:colId xmlns:a16="http://schemas.microsoft.com/office/drawing/2014/main" val="796777312"/>
                    </a:ext>
                  </a:extLst>
                </a:gridCol>
                <a:gridCol w="1326490">
                  <a:extLst>
                    <a:ext uri="{9D8B030D-6E8A-4147-A177-3AD203B41FA5}">
                      <a16:colId xmlns:a16="http://schemas.microsoft.com/office/drawing/2014/main" val="1918458460"/>
                    </a:ext>
                  </a:extLst>
                </a:gridCol>
                <a:gridCol w="1297013">
                  <a:extLst>
                    <a:ext uri="{9D8B030D-6E8A-4147-A177-3AD203B41FA5}">
                      <a16:colId xmlns:a16="http://schemas.microsoft.com/office/drawing/2014/main" val="3076737485"/>
                    </a:ext>
                  </a:extLst>
                </a:gridCol>
                <a:gridCol w="1503354">
                  <a:extLst>
                    <a:ext uri="{9D8B030D-6E8A-4147-A177-3AD203B41FA5}">
                      <a16:colId xmlns:a16="http://schemas.microsoft.com/office/drawing/2014/main" val="3786327243"/>
                    </a:ext>
                  </a:extLst>
                </a:gridCol>
                <a:gridCol w="1503354">
                  <a:extLst>
                    <a:ext uri="{9D8B030D-6E8A-4147-A177-3AD203B41FA5}">
                      <a16:colId xmlns:a16="http://schemas.microsoft.com/office/drawing/2014/main" val="3182250698"/>
                    </a:ext>
                  </a:extLst>
                </a:gridCol>
              </a:tblGrid>
              <a:tr h="2331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ESPECIFICAÇÃO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EXECUTADO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VIGENTE</a:t>
                      </a:r>
                      <a:b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ORÇADO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PROJETADO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32431"/>
                  </a:ext>
                </a:extLst>
              </a:tr>
              <a:tr h="2600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(+) 5% de 2024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(+) 5% de 2026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(+) 5% de 2026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07925"/>
                  </a:ext>
                </a:extLst>
              </a:tr>
              <a:tr h="2331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33443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RECEITA TOTAL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59.729.592,52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61.292.371,90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74.501.817,61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95.494.384,20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83.000.000,00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87.150.000,00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91.507.500,00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8751367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RECEITAS CORRENTES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64.474.772,88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65.302.142,78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74.800.332,21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97.084.776,20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83.329.112,34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87.495.567,97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91.870.346,36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144147"/>
                  </a:ext>
                </a:extLst>
              </a:tr>
              <a:tr h="2400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Tributária 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8.963.917,71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10.442.068,92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12.231.736,69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14.936.002,00</a:t>
                      </a:r>
                      <a:endParaRPr lang="pt-BR" sz="12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13.885.489,70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14.579.764,20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15.308.752,40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5931932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de Contribuições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         -  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        -  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             -  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810440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Patrimonial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515.490,27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499.290,41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702.683,41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2.071.660,20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774.708,46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813.443,88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854.116,08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532412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Agropecuária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          -  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        -  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             -  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079808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Receita de Serviços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         -  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         -  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             -  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9867471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Transferências Correntes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54.140.845,64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54.141.736,54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61.701.366,11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66.994.825,00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68.487.502,22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71.911.877,33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75.507.471,19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1214638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Outras Receitas Correntes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854.519,26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219.046,91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164.546,00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13.082.289,00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181.411,97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190.482,56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  200.006,69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4667483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DEDUÇÃO DA RECEITA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6.927.740,12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7.264.721,68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7.971.780,78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8.727.392,00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8.788.888,31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9.228.332,73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9.689.749,36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351594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RECEITAS DE CAPITAL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2.182.559,76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3.254.950,80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7.673.266,18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7.137.000,00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8.459.775,96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8.882.764,76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9.326.903,00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5988135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Operações de Crédito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439.368,71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1.100.000,00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5.520.788,06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3.520.000,00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6.086.668,84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6.391.002,28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6.710.552,39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9873430"/>
                  </a:ext>
                </a:extLst>
              </a:tr>
              <a:tr h="2331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Alienação de Bens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633.200,00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30.200,00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837.301,00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 923.124,35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  969.280,57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1.017.744,60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1152255"/>
                  </a:ext>
                </a:extLst>
              </a:tr>
              <a:tr h="2423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Transferências de Capital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1.109.991,05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2.124.750,80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1.315.177,12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u="none" strike="noStrike">
                          <a:solidFill>
                            <a:schemeClr val="tx2"/>
                          </a:solidFill>
                          <a:effectLst/>
                        </a:rPr>
                        <a:t>3.617.000,00</a:t>
                      </a:r>
                      <a:endParaRPr lang="pt-BR" sz="1200" b="0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1.449.982,77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        1.522.481,91 </a:t>
                      </a:r>
                      <a:endParaRPr lang="pt-BR" sz="1200" b="1" i="0" u="none" strike="noStrike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1.598.606,01 </a:t>
                      </a:r>
                      <a:endParaRPr lang="pt-BR" sz="1200" b="1" i="0" u="none" strike="noStrike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524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804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1803</Words>
  <Application>Microsoft Office PowerPoint</Application>
  <PresentationFormat>Widescreen</PresentationFormat>
  <Paragraphs>652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Times New Roman</vt:lpstr>
      <vt:lpstr>Tema do Office</vt:lpstr>
      <vt:lpstr>Apresentação do PowerPoint</vt:lpstr>
      <vt:lpstr>Projeto de Lei de Diretrizes Orçamentárias – LDO 2026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Prazo Legal da LDO  De acordo com a Constituição Federal/88, o prazo para a entrega do Projeto de Lei da LDO 2026 é de até 15 de Abril de 2025.</vt:lpstr>
      <vt:lpstr>Dúvidas ou Sugestões: E-mail: administração@cachoeiraalta.go.gov.br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Neyton Dos Santos Araujo - CEPRioVerde</dc:creator>
  <cp:lastModifiedBy>Adller Pereira Martins</cp:lastModifiedBy>
  <cp:revision>13</cp:revision>
  <dcterms:created xsi:type="dcterms:W3CDTF">2025-03-13T12:46:27Z</dcterms:created>
  <dcterms:modified xsi:type="dcterms:W3CDTF">2025-04-08T14:02:34Z</dcterms:modified>
</cp:coreProperties>
</file>